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6" r:id="rId6"/>
  </p:sldMasterIdLst>
  <p:notesMasterIdLst>
    <p:notesMasterId r:id="rId33"/>
  </p:notesMasterIdLst>
  <p:sldIdLst>
    <p:sldId id="261" r:id="rId7"/>
    <p:sldId id="273" r:id="rId8"/>
    <p:sldId id="264" r:id="rId9"/>
    <p:sldId id="274" r:id="rId10"/>
    <p:sldId id="275" r:id="rId11"/>
    <p:sldId id="277" r:id="rId12"/>
    <p:sldId id="294" r:id="rId13"/>
    <p:sldId id="276" r:id="rId14"/>
    <p:sldId id="278" r:id="rId15"/>
    <p:sldId id="282" r:id="rId16"/>
    <p:sldId id="283" r:id="rId17"/>
    <p:sldId id="279" r:id="rId18"/>
    <p:sldId id="280" r:id="rId19"/>
    <p:sldId id="281" r:id="rId20"/>
    <p:sldId id="296" r:id="rId21"/>
    <p:sldId id="284" r:id="rId22"/>
    <p:sldId id="285" r:id="rId23"/>
    <p:sldId id="286" r:id="rId24"/>
    <p:sldId id="297" r:id="rId25"/>
    <p:sldId id="287" r:id="rId26"/>
    <p:sldId id="290" r:id="rId27"/>
    <p:sldId id="266" r:id="rId28"/>
    <p:sldId id="292" r:id="rId29"/>
    <p:sldId id="291" r:id="rId30"/>
    <p:sldId id="293" r:id="rId31"/>
    <p:sldId id="270" r:id="rId3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A68"/>
    <a:srgbClr val="E7A40F"/>
    <a:srgbClr val="F580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74"/>
  </p:normalViewPr>
  <p:slideViewPr>
    <p:cSldViewPr snapToGrid="0" snapToObjects="1">
      <p:cViewPr varScale="1">
        <p:scale>
          <a:sx n="67" d="100"/>
          <a:sy n="67" d="100"/>
        </p:scale>
        <p:origin x="528" y="48"/>
      </p:cViewPr>
      <p:guideLst>
        <p:guide orient="horz" pos="2160"/>
        <p:guide pos="3839"/>
      </p:guideLst>
    </p:cSldViewPr>
  </p:slideViewPr>
  <p:notesTextViewPr>
    <p:cViewPr>
      <p:scale>
        <a:sx n="1" d="1"/>
        <a:sy n="1" d="1"/>
      </p:scale>
      <p:origin x="0" y="0"/>
    </p:cViewPr>
  </p:notesTextViewPr>
  <p:sorterViewPr>
    <p:cViewPr>
      <p:scale>
        <a:sx n="100" d="100"/>
        <a:sy n="100" d="100"/>
      </p:scale>
      <p:origin x="0" y="-30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4B3F1F-062B-43D9-982B-38F005552877}" type="datetimeFigureOut">
              <a:rPr lang="en-US" smtClean="0"/>
              <a:t>5/6/2019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9AF37C-4A4C-4661-8FBD-7E77654D1DD0}" type="slidenum">
              <a:rPr lang="en-US" smtClean="0"/>
              <a:t>‹#›</a:t>
            </a:fld>
            <a:endParaRPr lang="en-US"/>
          </a:p>
        </p:txBody>
      </p:sp>
    </p:spTree>
    <p:extLst>
      <p:ext uri="{BB962C8B-B14F-4D97-AF65-F5344CB8AC3E}">
        <p14:creationId xmlns:p14="http://schemas.microsoft.com/office/powerpoint/2010/main" val="1757428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7" y="0"/>
            <a:ext cx="12192002" cy="6858000"/>
          </a:xfrm>
          <a:prstGeom prst="rect">
            <a:avLst/>
          </a:prstGeom>
        </p:spPr>
      </p:pic>
      <p:sp>
        <p:nvSpPr>
          <p:cNvPr id="7" name="Rectangle 2"/>
          <p:cNvSpPr>
            <a:spLocks noGrp="1" noChangeArrowheads="1"/>
          </p:cNvSpPr>
          <p:nvPr>
            <p:ph type="ctrTitle"/>
          </p:nvPr>
        </p:nvSpPr>
        <p:spPr>
          <a:xfrm>
            <a:off x="320039" y="1391890"/>
            <a:ext cx="5486400" cy="1371600"/>
          </a:xfrm>
        </p:spPr>
        <p:txBody>
          <a:bodyPr anchor="b"/>
          <a:lstStyle>
            <a:lvl1pPr>
              <a:defRPr sz="2800" b="0">
                <a:solidFill>
                  <a:schemeClr val="tx2"/>
                </a:solidFill>
              </a:defRPr>
            </a:lvl1pPr>
          </a:lstStyle>
          <a:p>
            <a:r>
              <a:rPr lang="en-US" dirty="0"/>
              <a:t>Click to edit Master title style</a:t>
            </a:r>
          </a:p>
        </p:txBody>
      </p:sp>
      <p:sp>
        <p:nvSpPr>
          <p:cNvPr id="8" name="Rectangle 3"/>
          <p:cNvSpPr>
            <a:spLocks noGrp="1" noChangeArrowheads="1"/>
          </p:cNvSpPr>
          <p:nvPr>
            <p:ph type="subTitle" idx="1" hasCustomPrompt="1"/>
          </p:nvPr>
        </p:nvSpPr>
        <p:spPr>
          <a:xfrm>
            <a:off x="320039" y="3653906"/>
            <a:ext cx="5486400" cy="1371600"/>
          </a:xfrm>
          <a:prstGeom prst="rect">
            <a:avLst/>
          </a:prstGeom>
        </p:spPr>
        <p:txBody>
          <a:bodyPr/>
          <a:lstStyle>
            <a:lvl1pPr>
              <a:spcBef>
                <a:spcPts val="0"/>
              </a:spcBef>
              <a:spcAft>
                <a:spcPts val="200"/>
              </a:spcAft>
              <a:buNone/>
              <a:defRPr sz="1600" b="0">
                <a:solidFill>
                  <a:schemeClr val="tx2"/>
                </a:solidFill>
              </a:defRPr>
            </a:lvl1pPr>
          </a:lstStyle>
          <a:p>
            <a:r>
              <a:rPr lang="en-US" dirty="0"/>
              <a:t>Click to edit Master presenter style</a:t>
            </a:r>
          </a:p>
        </p:txBody>
      </p:sp>
      <p:sp>
        <p:nvSpPr>
          <p:cNvPr id="9" name="Text Placeholder 2"/>
          <p:cNvSpPr>
            <a:spLocks noGrp="1"/>
          </p:cNvSpPr>
          <p:nvPr>
            <p:ph type="body" sz="quarter" idx="10" hasCustomPrompt="1"/>
          </p:nvPr>
        </p:nvSpPr>
        <p:spPr>
          <a:xfrm>
            <a:off x="320039" y="2763490"/>
            <a:ext cx="5486400" cy="914400"/>
          </a:xfrm>
          <a:prstGeom prst="rect">
            <a:avLst/>
          </a:prstGeom>
        </p:spPr>
        <p:txBody>
          <a:bodyPr>
            <a:noAutofit/>
          </a:bodyPr>
          <a:lstStyle>
            <a:lvl1pPr marL="0" indent="0">
              <a:buNone/>
              <a:defRPr sz="2000" b="0">
                <a:solidFill>
                  <a:schemeClr val="tx2"/>
                </a:solidFill>
              </a:defRPr>
            </a:lvl1pPr>
          </a:lstStyle>
          <a:p>
            <a:pPr lvl="0"/>
            <a:r>
              <a:rPr lang="en-US" dirty="0"/>
              <a:t>Click to edit Master subtitle styles</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0040" y="665512"/>
            <a:ext cx="1828800" cy="713823"/>
          </a:xfrm>
          <a:prstGeom prst="rect">
            <a:avLst/>
          </a:prstGeom>
        </p:spPr>
      </p:pic>
      <p:sp>
        <p:nvSpPr>
          <p:cNvPr id="12" name="Footer Placeholder 3"/>
          <p:cNvSpPr txBox="1">
            <a:spLocks/>
          </p:cNvSpPr>
          <p:nvPr userDrawn="1"/>
        </p:nvSpPr>
        <p:spPr>
          <a:xfrm>
            <a:off x="320040" y="6469401"/>
            <a:ext cx="5029200" cy="365125"/>
          </a:xfrm>
          <a:prstGeom prst="rect">
            <a:avLst/>
          </a:prstGeom>
        </p:spPr>
        <p:txBody>
          <a:bodyPr vert="horz" lIns="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rial"/>
              </a:rPr>
              <a:t>Copyright © </a:t>
            </a:r>
            <a:r>
              <a:rPr lang="en-US" dirty="0" err="1">
                <a:solidFill>
                  <a:schemeClr val="tx2"/>
                </a:solidFill>
                <a:latin typeface="Arial"/>
              </a:rPr>
              <a:t>Ciena</a:t>
            </a:r>
            <a:r>
              <a:rPr lang="en-US" dirty="0">
                <a:solidFill>
                  <a:schemeClr val="tx2"/>
                </a:solidFill>
                <a:latin typeface="Arial"/>
              </a:rPr>
              <a:t> Corporation 2016. All rights reserved. Confidential &amp; Proprietary.</a:t>
            </a:r>
          </a:p>
        </p:txBody>
      </p:sp>
    </p:spTree>
    <p:extLst>
      <p:ext uri="{BB962C8B-B14F-4D97-AF65-F5344CB8AC3E}">
        <p14:creationId xmlns:p14="http://schemas.microsoft.com/office/powerpoint/2010/main" val="39963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607448" y="5947410"/>
            <a:ext cx="2581377" cy="91059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chemeClr val="bg1"/>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userDrawn="1"/>
        </p:nvGrpSpPr>
        <p:grpSpPr>
          <a:xfrm>
            <a:off x="320037" y="6465564"/>
            <a:ext cx="731840" cy="232483"/>
            <a:chOff x="468313" y="351632"/>
            <a:chExt cx="844550" cy="268288"/>
          </a:xfrm>
        </p:grpSpPr>
        <p:sp>
          <p:nvSpPr>
            <p:cNvPr id="9"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rial"/>
              </a:rPr>
              <a:t>Copyright © </a:t>
            </a:r>
            <a:r>
              <a:rPr lang="en-US" dirty="0" err="1">
                <a:solidFill>
                  <a:schemeClr val="tx2"/>
                </a:solidFill>
                <a:latin typeface="Arial"/>
              </a:rPr>
              <a:t>Ciena</a:t>
            </a:r>
            <a:r>
              <a:rPr lang="en-US" dirty="0">
                <a:solidFill>
                  <a:schemeClr val="tx2"/>
                </a:solidFill>
                <a:latin typeface="Arial"/>
              </a:rPr>
              <a:t> Corporation 2016. All rights reserved. Confidential &amp; Proprietary.</a:t>
            </a:r>
          </a:p>
        </p:txBody>
      </p:sp>
      <p:sp>
        <p:nvSpPr>
          <p:cNvPr id="16"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bg1"/>
                </a:solidFill>
                <a:latin typeface="Arial"/>
              </a:rPr>
              <a:pPr/>
              <a:t>‹#›</a:t>
            </a:fld>
            <a:endParaRPr lang="en-US">
              <a:solidFill>
                <a:schemeClr val="bg1"/>
              </a:solidFill>
              <a:latin typeface="Arial"/>
            </a:endParaRPr>
          </a:p>
        </p:txBody>
      </p:sp>
    </p:spTree>
    <p:extLst>
      <p:ext uri="{BB962C8B-B14F-4D97-AF65-F5344CB8AC3E}">
        <p14:creationId xmlns:p14="http://schemas.microsoft.com/office/powerpoint/2010/main" val="293533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with Bullets">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607448" y="5947410"/>
            <a:ext cx="2581377" cy="91059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p:cNvGrpSpPr/>
          <p:nvPr userDrawn="1"/>
        </p:nvGrpSpPr>
        <p:grpSpPr>
          <a:xfrm>
            <a:off x="320037" y="6465564"/>
            <a:ext cx="731840" cy="232483"/>
            <a:chOff x="468313" y="351632"/>
            <a:chExt cx="844550" cy="268288"/>
          </a:xfrm>
        </p:grpSpPr>
        <p:sp>
          <p:nvSpPr>
            <p:cNvPr id="10"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solidFill>
                <a:latin typeface="Arial"/>
              </a:rPr>
              <a:t>Copyright © Ciena Corporation 2016. All rights reserved. Confidential &amp; Proprietary.</a:t>
            </a:r>
          </a:p>
        </p:txBody>
      </p:sp>
      <p:sp>
        <p:nvSpPr>
          <p:cNvPr id="17"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bg1"/>
                </a:solidFill>
                <a:latin typeface="Arial"/>
              </a:rPr>
              <a:pPr/>
              <a:t>‹#›</a:t>
            </a:fld>
            <a:endParaRPr lang="en-US">
              <a:solidFill>
                <a:schemeClr val="bg1"/>
              </a:solidFill>
              <a:latin typeface="Arial"/>
            </a:endParaRPr>
          </a:p>
        </p:txBody>
      </p:sp>
    </p:spTree>
    <p:extLst>
      <p:ext uri="{BB962C8B-B14F-4D97-AF65-F5344CB8AC3E}">
        <p14:creationId xmlns:p14="http://schemas.microsoft.com/office/powerpoint/2010/main" val="320184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607448" y="5947410"/>
            <a:ext cx="2581377" cy="910590"/>
          </a:xfrm>
          <a:prstGeom prst="rect">
            <a:avLst/>
          </a:prstGeom>
        </p:spPr>
      </p:pic>
      <p:sp>
        <p:nvSpPr>
          <p:cNvPr id="2" name="Title 1"/>
          <p:cNvSpPr>
            <a:spLocks noGrp="1"/>
          </p:cNvSpPr>
          <p:nvPr>
            <p:ph type="title"/>
          </p:nvPr>
        </p:nvSpPr>
        <p:spPr>
          <a:xfrm>
            <a:off x="320039" y="274638"/>
            <a:ext cx="11558016" cy="850392"/>
          </a:xfrm>
        </p:spPr>
        <p:txBody>
          <a:bodyPr/>
          <a:lstStyle/>
          <a:p>
            <a:r>
              <a:rPr lang="en-US"/>
              <a:t>Click to edit Master title style</a:t>
            </a:r>
          </a:p>
        </p:txBody>
      </p:sp>
      <p:sp>
        <p:nvSpPr>
          <p:cNvPr id="3" name="Content Placeholder 2"/>
          <p:cNvSpPr>
            <a:spLocks noGrp="1"/>
          </p:cNvSpPr>
          <p:nvPr>
            <p:ph sz="half" idx="1"/>
          </p:nvPr>
        </p:nvSpPr>
        <p:spPr>
          <a:xfrm>
            <a:off x="320039" y="1252728"/>
            <a:ext cx="5486400" cy="4525963"/>
          </a:xfrm>
        </p:spPr>
        <p:txBody>
          <a:bodyPr vert="horz" lIns="0" tIns="4572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91655" y="1252728"/>
            <a:ext cx="5486400" cy="4525963"/>
          </a:xfrm>
        </p:spPr>
        <p:txBody>
          <a:bodyPr vert="horz" lIns="0" tIns="4572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p:cNvGrpSpPr/>
          <p:nvPr userDrawn="1"/>
        </p:nvGrpSpPr>
        <p:grpSpPr>
          <a:xfrm>
            <a:off x="320037" y="6465564"/>
            <a:ext cx="731840" cy="232483"/>
            <a:chOff x="468313" y="351632"/>
            <a:chExt cx="844550" cy="268288"/>
          </a:xfrm>
        </p:grpSpPr>
        <p:sp>
          <p:nvSpPr>
            <p:cNvPr id="10"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solidFill>
                <a:latin typeface="Arial"/>
              </a:rPr>
              <a:t>Copyright © Ciena Corporation 2016. All rights reserved. Confidential &amp; Proprietary.</a:t>
            </a:r>
          </a:p>
        </p:txBody>
      </p:sp>
      <p:sp>
        <p:nvSpPr>
          <p:cNvPr id="17"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bg1"/>
                </a:solidFill>
                <a:latin typeface="Arial"/>
              </a:rPr>
              <a:pPr/>
              <a:t>‹#›</a:t>
            </a:fld>
            <a:endParaRPr lang="en-US">
              <a:solidFill>
                <a:schemeClr val="bg1"/>
              </a:solidFill>
              <a:latin typeface="Arial"/>
            </a:endParaRPr>
          </a:p>
        </p:txBody>
      </p:sp>
    </p:spTree>
    <p:extLst>
      <p:ext uri="{BB962C8B-B14F-4D97-AF65-F5344CB8AC3E}">
        <p14:creationId xmlns:p14="http://schemas.microsoft.com/office/powerpoint/2010/main" val="354654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607448" y="5947410"/>
            <a:ext cx="2581377" cy="910590"/>
          </a:xfrm>
          <a:prstGeom prst="rect">
            <a:avLst/>
          </a:prstGeom>
        </p:spPr>
      </p:pic>
      <p:sp>
        <p:nvSpPr>
          <p:cNvPr id="2" name="Title 1"/>
          <p:cNvSpPr>
            <a:spLocks noGrp="1"/>
          </p:cNvSpPr>
          <p:nvPr>
            <p:ph type="title"/>
          </p:nvPr>
        </p:nvSpPr>
        <p:spPr/>
        <p:txBody>
          <a:bodyPr/>
          <a:lstStyle/>
          <a:p>
            <a:r>
              <a:rPr lang="en-US"/>
              <a:t>Click to edit Master title style</a:t>
            </a:r>
          </a:p>
        </p:txBody>
      </p:sp>
      <p:grpSp>
        <p:nvGrpSpPr>
          <p:cNvPr id="7" name="Group 6"/>
          <p:cNvGrpSpPr/>
          <p:nvPr userDrawn="1"/>
        </p:nvGrpSpPr>
        <p:grpSpPr>
          <a:xfrm>
            <a:off x="320037" y="6465564"/>
            <a:ext cx="731840" cy="232483"/>
            <a:chOff x="468313" y="351632"/>
            <a:chExt cx="844550" cy="268288"/>
          </a:xfrm>
        </p:grpSpPr>
        <p:sp>
          <p:nvSpPr>
            <p:cNvPr id="8"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solidFill>
                <a:latin typeface="Arial"/>
              </a:rPr>
              <a:t>Copyright © Ciena Corporation 2016. All rights reserved. Confidential &amp; Proprietary.</a:t>
            </a:r>
          </a:p>
        </p:txBody>
      </p:sp>
      <p:sp>
        <p:nvSpPr>
          <p:cNvPr id="15"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bg1"/>
                </a:solidFill>
                <a:latin typeface="Arial"/>
              </a:rPr>
              <a:pPr/>
              <a:t>‹#›</a:t>
            </a:fld>
            <a:endParaRPr lang="en-US">
              <a:solidFill>
                <a:schemeClr val="bg1"/>
              </a:solidFill>
              <a:latin typeface="Arial"/>
            </a:endParaRPr>
          </a:p>
        </p:txBody>
      </p:sp>
    </p:spTree>
    <p:extLst>
      <p:ext uri="{BB962C8B-B14F-4D97-AF65-F5344CB8AC3E}">
        <p14:creationId xmlns:p14="http://schemas.microsoft.com/office/powerpoint/2010/main" val="29821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607448" y="5947410"/>
            <a:ext cx="2581377" cy="910590"/>
          </a:xfrm>
          <a:prstGeom prst="rect">
            <a:avLst/>
          </a:prstGeom>
        </p:spPr>
      </p:pic>
      <p:grpSp>
        <p:nvGrpSpPr>
          <p:cNvPr id="6" name="Group 5"/>
          <p:cNvGrpSpPr/>
          <p:nvPr userDrawn="1"/>
        </p:nvGrpSpPr>
        <p:grpSpPr>
          <a:xfrm>
            <a:off x="320037" y="6465564"/>
            <a:ext cx="731840" cy="232483"/>
            <a:chOff x="468313" y="351632"/>
            <a:chExt cx="844550" cy="268288"/>
          </a:xfrm>
        </p:grpSpPr>
        <p:sp>
          <p:nvSpPr>
            <p:cNvPr id="7"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solidFill>
                <a:latin typeface="Arial"/>
              </a:rPr>
              <a:t>Copyright © Ciena Corporation 2016. All rights reserved. Confidential &amp; Proprietary.</a:t>
            </a:r>
          </a:p>
        </p:txBody>
      </p:sp>
      <p:sp>
        <p:nvSpPr>
          <p:cNvPr id="14"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bg1"/>
                </a:solidFill>
                <a:latin typeface="Arial"/>
              </a:rPr>
              <a:pPr/>
              <a:t>‹#›</a:t>
            </a:fld>
            <a:endParaRPr lang="en-US">
              <a:solidFill>
                <a:schemeClr val="bg1"/>
              </a:solidFill>
              <a:latin typeface="Arial"/>
            </a:endParaRPr>
          </a:p>
        </p:txBody>
      </p:sp>
    </p:spTree>
    <p:extLst>
      <p:ext uri="{BB962C8B-B14F-4D97-AF65-F5344CB8AC3E}">
        <p14:creationId xmlns:p14="http://schemas.microsoft.com/office/powerpoint/2010/main" val="242931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9" name="Freeform 6"/>
          <p:cNvSpPr>
            <a:spLocks noChangeAspect="1"/>
          </p:cNvSpPr>
          <p:nvPr userDrawn="1"/>
        </p:nvSpPr>
        <p:spPr bwMode="auto">
          <a:xfrm>
            <a:off x="0" y="0"/>
            <a:ext cx="6460761" cy="6858000"/>
          </a:xfrm>
          <a:custGeom>
            <a:avLst/>
            <a:gdLst>
              <a:gd name="T0" fmla="*/ 1692 w 1902"/>
              <a:gd name="T1" fmla="*/ 1080 h 2160"/>
              <a:gd name="T2" fmla="*/ 1902 w 1902"/>
              <a:gd name="T3" fmla="*/ 0 h 2160"/>
              <a:gd name="T4" fmla="*/ 0 w 1902"/>
              <a:gd name="T5" fmla="*/ 0 h 2160"/>
              <a:gd name="T6" fmla="*/ 0 w 1902"/>
              <a:gd name="T7" fmla="*/ 2160 h 2160"/>
              <a:gd name="T8" fmla="*/ 1902 w 1902"/>
              <a:gd name="T9" fmla="*/ 2160 h 2160"/>
              <a:gd name="T10" fmla="*/ 1692 w 1902"/>
              <a:gd name="T11" fmla="*/ 1080 h 2160"/>
            </a:gdLst>
            <a:ahLst/>
            <a:cxnLst>
              <a:cxn ang="0">
                <a:pos x="T0" y="T1"/>
              </a:cxn>
              <a:cxn ang="0">
                <a:pos x="T2" y="T3"/>
              </a:cxn>
              <a:cxn ang="0">
                <a:pos x="T4" y="T5"/>
              </a:cxn>
              <a:cxn ang="0">
                <a:pos x="T6" y="T7"/>
              </a:cxn>
              <a:cxn ang="0">
                <a:pos x="T8" y="T9"/>
              </a:cxn>
              <a:cxn ang="0">
                <a:pos x="T10" y="T11"/>
              </a:cxn>
            </a:cxnLst>
            <a:rect l="0" t="0" r="r" b="b"/>
            <a:pathLst>
              <a:path w="1902" h="2160">
                <a:moveTo>
                  <a:pt x="1692" y="1080"/>
                </a:moveTo>
                <a:cubicBezTo>
                  <a:pt x="1692" y="698"/>
                  <a:pt x="1767" y="334"/>
                  <a:pt x="1902" y="0"/>
                </a:cubicBezTo>
                <a:cubicBezTo>
                  <a:pt x="0" y="0"/>
                  <a:pt x="0" y="0"/>
                  <a:pt x="0" y="0"/>
                </a:cubicBezTo>
                <a:cubicBezTo>
                  <a:pt x="0" y="2160"/>
                  <a:pt x="0" y="2160"/>
                  <a:pt x="0" y="2160"/>
                </a:cubicBezTo>
                <a:cubicBezTo>
                  <a:pt x="1902" y="2160"/>
                  <a:pt x="1902" y="2160"/>
                  <a:pt x="1902" y="2160"/>
                </a:cubicBezTo>
                <a:cubicBezTo>
                  <a:pt x="1767" y="1826"/>
                  <a:pt x="1692" y="1462"/>
                  <a:pt x="1692" y="1080"/>
                </a:cubicBezTo>
                <a:close/>
              </a:path>
            </a:pathLst>
          </a:custGeom>
          <a:gradFill>
            <a:gsLst>
              <a:gs pos="0">
                <a:schemeClr val="accent4"/>
              </a:gs>
              <a:gs pos="82000">
                <a:schemeClr val="accent1"/>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6" name="Rectangle 2"/>
          <p:cNvSpPr>
            <a:spLocks noGrp="1" noChangeArrowheads="1"/>
          </p:cNvSpPr>
          <p:nvPr>
            <p:ph type="ctrTitle"/>
          </p:nvPr>
        </p:nvSpPr>
        <p:spPr>
          <a:xfrm>
            <a:off x="0" y="2848467"/>
            <a:ext cx="5760720" cy="1161067"/>
          </a:xfrm>
        </p:spPr>
        <p:txBody>
          <a:bodyPr anchor="ctr"/>
          <a:lstStyle>
            <a:lvl1pPr algn="ctr">
              <a:defRPr sz="2800" b="0">
                <a:solidFill>
                  <a:schemeClr val="bg1">
                    <a:alpha val="99000"/>
                  </a:schemeClr>
                </a:solidFill>
              </a:defRPr>
            </a:lvl1pPr>
          </a:lstStyle>
          <a:p>
            <a:r>
              <a:rPr lang="en-US" dirty="0"/>
              <a:t>Click to edit Master title style</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45476" y="2784458"/>
            <a:ext cx="2930109" cy="1152686"/>
          </a:xfrm>
          <a:prstGeom prst="rect">
            <a:avLst/>
          </a:prstGeom>
        </p:spPr>
      </p:pic>
      <p:sp>
        <p:nvSpPr>
          <p:cNvPr id="8"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tx2"/>
                </a:solidFill>
                <a:latin typeface="Arial"/>
              </a:rPr>
              <a:pPr/>
              <a:t>‹#›</a:t>
            </a:fld>
            <a:endParaRPr lang="en-US">
              <a:solidFill>
                <a:schemeClr val="tx2"/>
              </a:solidFill>
              <a:latin typeface="Arial"/>
            </a:endParaRPr>
          </a:p>
        </p:txBody>
      </p:sp>
      <p:sp>
        <p:nvSpPr>
          <p:cNvPr id="10" name="Footer Placeholder 3"/>
          <p:cNvSpPr txBox="1">
            <a:spLocks/>
          </p:cNvSpPr>
          <p:nvPr userDrawn="1"/>
        </p:nvSpPr>
        <p:spPr>
          <a:xfrm>
            <a:off x="320040" y="6469401"/>
            <a:ext cx="5029200" cy="365125"/>
          </a:xfrm>
          <a:prstGeom prst="rect">
            <a:avLst/>
          </a:prstGeom>
        </p:spPr>
        <p:txBody>
          <a:bodyPr vert="horz" lIns="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Arial"/>
              </a:rPr>
              <a:t>Copyright © Ciena Corporation 2016. All rights reserved. Confidential &amp; Proprietary.</a:t>
            </a:r>
            <a:endParaRPr lang="en-US" dirty="0">
              <a:solidFill>
                <a:schemeClr val="bg1"/>
              </a:solidFill>
              <a:latin typeface="Arial"/>
            </a:endParaRPr>
          </a:p>
        </p:txBody>
      </p:sp>
    </p:spTree>
    <p:extLst>
      <p:ext uri="{BB962C8B-B14F-4D97-AF65-F5344CB8AC3E}">
        <p14:creationId xmlns:p14="http://schemas.microsoft.com/office/powerpoint/2010/main" val="288185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7" y="0"/>
            <a:ext cx="12192002" cy="6858000"/>
          </a:xfrm>
          <a:prstGeom prst="rect">
            <a:avLst/>
          </a:prstGeom>
        </p:spPr>
      </p:pic>
      <p:sp>
        <p:nvSpPr>
          <p:cNvPr id="7" name="Rectangle 2"/>
          <p:cNvSpPr>
            <a:spLocks noGrp="1" noChangeArrowheads="1"/>
          </p:cNvSpPr>
          <p:nvPr>
            <p:ph type="ctrTitle"/>
          </p:nvPr>
        </p:nvSpPr>
        <p:spPr>
          <a:xfrm>
            <a:off x="320039" y="1391890"/>
            <a:ext cx="5486400" cy="1371600"/>
          </a:xfrm>
        </p:spPr>
        <p:txBody>
          <a:bodyPr anchor="b"/>
          <a:lstStyle>
            <a:lvl1pPr>
              <a:defRPr sz="2800" b="0">
                <a:solidFill>
                  <a:schemeClr val="tx2"/>
                </a:solidFill>
              </a:defRPr>
            </a:lvl1pPr>
          </a:lstStyle>
          <a:p>
            <a:r>
              <a:rPr lang="en-US" dirty="0"/>
              <a:t>Click to edit Master title style</a:t>
            </a:r>
          </a:p>
        </p:txBody>
      </p:sp>
      <p:sp>
        <p:nvSpPr>
          <p:cNvPr id="8" name="Rectangle 3"/>
          <p:cNvSpPr>
            <a:spLocks noGrp="1" noChangeArrowheads="1"/>
          </p:cNvSpPr>
          <p:nvPr>
            <p:ph type="subTitle" idx="1" hasCustomPrompt="1"/>
          </p:nvPr>
        </p:nvSpPr>
        <p:spPr>
          <a:xfrm>
            <a:off x="320039" y="3653906"/>
            <a:ext cx="5486400" cy="1371600"/>
          </a:xfrm>
          <a:prstGeom prst="rect">
            <a:avLst/>
          </a:prstGeom>
        </p:spPr>
        <p:txBody>
          <a:bodyPr/>
          <a:lstStyle>
            <a:lvl1pPr>
              <a:spcBef>
                <a:spcPts val="0"/>
              </a:spcBef>
              <a:spcAft>
                <a:spcPts val="200"/>
              </a:spcAft>
              <a:buNone/>
              <a:defRPr sz="1600" b="0">
                <a:solidFill>
                  <a:schemeClr val="tx2"/>
                </a:solidFill>
              </a:defRPr>
            </a:lvl1pPr>
          </a:lstStyle>
          <a:p>
            <a:r>
              <a:rPr lang="en-US" dirty="0"/>
              <a:t>Click to edit Master presenter style</a:t>
            </a:r>
          </a:p>
        </p:txBody>
      </p:sp>
      <p:sp>
        <p:nvSpPr>
          <p:cNvPr id="9" name="Text Placeholder 2"/>
          <p:cNvSpPr>
            <a:spLocks noGrp="1"/>
          </p:cNvSpPr>
          <p:nvPr>
            <p:ph type="body" sz="quarter" idx="10" hasCustomPrompt="1"/>
          </p:nvPr>
        </p:nvSpPr>
        <p:spPr>
          <a:xfrm>
            <a:off x="320039" y="2763490"/>
            <a:ext cx="5486400" cy="914400"/>
          </a:xfrm>
          <a:prstGeom prst="rect">
            <a:avLst/>
          </a:prstGeom>
        </p:spPr>
        <p:txBody>
          <a:bodyPr>
            <a:noAutofit/>
          </a:bodyPr>
          <a:lstStyle>
            <a:lvl1pPr marL="0" indent="0">
              <a:buNone/>
              <a:defRPr sz="2000" b="0">
                <a:solidFill>
                  <a:schemeClr val="tx2"/>
                </a:solidFill>
              </a:defRPr>
            </a:lvl1pPr>
          </a:lstStyle>
          <a:p>
            <a:pPr lvl="0"/>
            <a:r>
              <a:rPr lang="en-US" dirty="0"/>
              <a:t>Click to edit Master subtitle styles</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0040" y="665512"/>
            <a:ext cx="1828800" cy="713823"/>
          </a:xfrm>
          <a:prstGeom prst="rect">
            <a:avLst/>
          </a:prstGeom>
        </p:spPr>
      </p:pic>
      <p:sp>
        <p:nvSpPr>
          <p:cNvPr id="12" name="Footer Placeholder 3"/>
          <p:cNvSpPr txBox="1">
            <a:spLocks/>
          </p:cNvSpPr>
          <p:nvPr userDrawn="1"/>
        </p:nvSpPr>
        <p:spPr>
          <a:xfrm>
            <a:off x="320040" y="6469401"/>
            <a:ext cx="5029200" cy="365125"/>
          </a:xfrm>
          <a:prstGeom prst="rect">
            <a:avLst/>
          </a:prstGeom>
        </p:spPr>
        <p:txBody>
          <a:bodyPr vert="horz" lIns="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rial"/>
              </a:rPr>
              <a:t>Copyright © </a:t>
            </a:r>
            <a:r>
              <a:rPr lang="en-US" dirty="0" err="1">
                <a:solidFill>
                  <a:schemeClr val="tx2"/>
                </a:solidFill>
                <a:latin typeface="Arial"/>
              </a:rPr>
              <a:t>Ciena</a:t>
            </a:r>
            <a:r>
              <a:rPr lang="en-US" dirty="0">
                <a:solidFill>
                  <a:schemeClr val="tx2"/>
                </a:solidFill>
                <a:latin typeface="Arial"/>
              </a:rPr>
              <a:t> Corporation 2016. All rights reserved. Confidential &amp; Proprietary.</a:t>
            </a:r>
          </a:p>
        </p:txBody>
      </p:sp>
    </p:spTree>
    <p:extLst>
      <p:ext uri="{BB962C8B-B14F-4D97-AF65-F5344CB8AC3E}">
        <p14:creationId xmlns:p14="http://schemas.microsoft.com/office/powerpoint/2010/main" val="25952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92"/>
            <a:ext cx="12188949" cy="6856283"/>
          </a:xfrm>
          <a:prstGeom prst="rect">
            <a:avLst/>
          </a:prstGeom>
        </p:spPr>
      </p:pic>
      <p:sp>
        <p:nvSpPr>
          <p:cNvPr id="15" name="TextBox 14"/>
          <p:cNvSpPr txBox="1"/>
          <p:nvPr userDrawn="1"/>
        </p:nvSpPr>
        <p:spPr>
          <a:xfrm>
            <a:off x="-1" y="6400800"/>
            <a:ext cx="12188952" cy="457200"/>
          </a:xfrm>
          <a:prstGeom prst="rect">
            <a:avLst/>
          </a:prstGeom>
          <a:solidFill>
            <a:schemeClr val="bg1"/>
          </a:solidFill>
        </p:spPr>
        <p:txBody>
          <a:bodyPr wrap="square" rtlCol="0">
            <a:noAutofit/>
          </a:bodyPr>
          <a:lstStyle/>
          <a:p>
            <a:endParaRPr lang="en-US" dirty="0"/>
          </a:p>
        </p:txBody>
      </p:sp>
      <p:sp>
        <p:nvSpPr>
          <p:cNvPr id="2" name="Title 1"/>
          <p:cNvSpPr>
            <a:spLocks noGrp="1"/>
          </p:cNvSpPr>
          <p:nvPr>
            <p:ph type="title" hasCustomPrompt="1"/>
          </p:nvPr>
        </p:nvSpPr>
        <p:spPr>
          <a:xfrm>
            <a:off x="320039" y="2743200"/>
            <a:ext cx="5486400" cy="1371600"/>
          </a:xfrm>
        </p:spPr>
        <p:txBody>
          <a:bodyPr anchor="t"/>
          <a:lstStyle>
            <a:lvl1pPr algn="l">
              <a:defRPr sz="2800" b="0"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20039" y="274320"/>
            <a:ext cx="5486400" cy="457200"/>
          </a:xfrm>
        </p:spPr>
        <p:txBody>
          <a:bodyPr anchor="t"/>
          <a:lstStyle>
            <a:lvl1pPr marL="0" indent="0">
              <a:buNone/>
              <a:defRPr sz="16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7" name="Group 6"/>
          <p:cNvGrpSpPr/>
          <p:nvPr userDrawn="1"/>
        </p:nvGrpSpPr>
        <p:grpSpPr>
          <a:xfrm>
            <a:off x="320037" y="6465564"/>
            <a:ext cx="731840" cy="232483"/>
            <a:chOff x="468313" y="351632"/>
            <a:chExt cx="844550" cy="268288"/>
          </a:xfrm>
        </p:grpSpPr>
        <p:sp>
          <p:nvSpPr>
            <p:cNvPr id="8"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solidFill>
                <a:latin typeface="Arial"/>
              </a:rPr>
              <a:t>Copyright © Ciena Corporation 2016. All rights reserved. Confidential &amp; Proprietary.</a:t>
            </a:r>
          </a:p>
        </p:txBody>
      </p:sp>
      <p:sp>
        <p:nvSpPr>
          <p:cNvPr id="17"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tx2"/>
                </a:solidFill>
                <a:latin typeface="Arial"/>
              </a:rPr>
              <a:pPr/>
              <a:t>‹#›</a:t>
            </a:fld>
            <a:endParaRPr lang="en-US">
              <a:solidFill>
                <a:schemeClr val="tx2"/>
              </a:solidFill>
              <a:latin typeface="Arial"/>
            </a:endParaRPr>
          </a:p>
        </p:txBody>
      </p:sp>
    </p:spTree>
    <p:extLst>
      <p:ext uri="{BB962C8B-B14F-4D97-AF65-F5344CB8AC3E}">
        <p14:creationId xmlns:p14="http://schemas.microsoft.com/office/powerpoint/2010/main" val="251327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981"/>
            <a:ext cx="12188825" cy="6389610"/>
          </a:xfrm>
          <a:prstGeom prst="rect">
            <a:avLst/>
          </a:prstGeom>
        </p:spPr>
      </p:pic>
      <p:sp>
        <p:nvSpPr>
          <p:cNvPr id="15" name="TextBox 14"/>
          <p:cNvSpPr txBox="1"/>
          <p:nvPr userDrawn="1"/>
        </p:nvSpPr>
        <p:spPr>
          <a:xfrm>
            <a:off x="-1" y="6400800"/>
            <a:ext cx="12188952" cy="457200"/>
          </a:xfrm>
          <a:prstGeom prst="rect">
            <a:avLst/>
          </a:prstGeom>
          <a:solidFill>
            <a:schemeClr val="bg1"/>
          </a:solidFill>
        </p:spPr>
        <p:txBody>
          <a:bodyPr wrap="square" rtlCol="0">
            <a:noAutofit/>
          </a:bodyPr>
          <a:lstStyle/>
          <a:p>
            <a:endParaRPr lang="en-US" dirty="0"/>
          </a:p>
        </p:txBody>
      </p:sp>
      <p:sp>
        <p:nvSpPr>
          <p:cNvPr id="2" name="Title 1"/>
          <p:cNvSpPr>
            <a:spLocks noGrp="1"/>
          </p:cNvSpPr>
          <p:nvPr>
            <p:ph type="title" hasCustomPrompt="1"/>
          </p:nvPr>
        </p:nvSpPr>
        <p:spPr>
          <a:xfrm>
            <a:off x="320039" y="2743200"/>
            <a:ext cx="5486400" cy="1371600"/>
          </a:xfrm>
        </p:spPr>
        <p:txBody>
          <a:bodyPr anchor="t"/>
          <a:lstStyle>
            <a:lvl1pPr algn="l">
              <a:defRPr sz="2800" b="0"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20039" y="274320"/>
            <a:ext cx="5486400" cy="457200"/>
          </a:xfrm>
        </p:spPr>
        <p:txBody>
          <a:bodyPr anchor="t"/>
          <a:lstStyle>
            <a:lvl1pPr marL="0" indent="0">
              <a:buNone/>
              <a:defRPr sz="16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7" name="Group 6"/>
          <p:cNvGrpSpPr/>
          <p:nvPr userDrawn="1"/>
        </p:nvGrpSpPr>
        <p:grpSpPr>
          <a:xfrm>
            <a:off x="320037" y="6465564"/>
            <a:ext cx="731840" cy="232483"/>
            <a:chOff x="468313" y="351632"/>
            <a:chExt cx="844550" cy="268288"/>
          </a:xfrm>
        </p:grpSpPr>
        <p:sp>
          <p:nvSpPr>
            <p:cNvPr id="8"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rial"/>
              </a:rPr>
              <a:t>Copyright © </a:t>
            </a:r>
            <a:r>
              <a:rPr lang="en-US" dirty="0" err="1">
                <a:solidFill>
                  <a:schemeClr val="tx2"/>
                </a:solidFill>
                <a:latin typeface="Arial"/>
              </a:rPr>
              <a:t>Ciena</a:t>
            </a:r>
            <a:r>
              <a:rPr lang="en-US" dirty="0">
                <a:solidFill>
                  <a:schemeClr val="tx2"/>
                </a:solidFill>
                <a:latin typeface="Arial"/>
              </a:rPr>
              <a:t> Corporation 2016. All rights reserved. Confidential &amp; Proprietary.</a:t>
            </a:r>
          </a:p>
        </p:txBody>
      </p:sp>
      <p:sp>
        <p:nvSpPr>
          <p:cNvPr id="18"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tx2"/>
                </a:solidFill>
                <a:latin typeface="Arial"/>
              </a:rPr>
              <a:pPr/>
              <a:t>‹#›</a:t>
            </a:fld>
            <a:endParaRPr lang="en-US">
              <a:solidFill>
                <a:schemeClr val="tx2"/>
              </a:solidFill>
              <a:latin typeface="Arial"/>
            </a:endParaRPr>
          </a:p>
        </p:txBody>
      </p:sp>
    </p:spTree>
    <p:extLst>
      <p:ext uri="{BB962C8B-B14F-4D97-AF65-F5344CB8AC3E}">
        <p14:creationId xmlns:p14="http://schemas.microsoft.com/office/powerpoint/2010/main" val="274704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9630"/>
            <a:ext cx="12188824" cy="6399133"/>
          </a:xfrm>
          <a:prstGeom prst="rect">
            <a:avLst/>
          </a:prstGeom>
        </p:spPr>
      </p:pic>
      <p:sp>
        <p:nvSpPr>
          <p:cNvPr id="15" name="TextBox 14"/>
          <p:cNvSpPr txBox="1"/>
          <p:nvPr userDrawn="1"/>
        </p:nvSpPr>
        <p:spPr>
          <a:xfrm>
            <a:off x="-1" y="6400800"/>
            <a:ext cx="12188952" cy="457200"/>
          </a:xfrm>
          <a:prstGeom prst="rect">
            <a:avLst/>
          </a:prstGeom>
          <a:solidFill>
            <a:schemeClr val="bg1"/>
          </a:solidFill>
        </p:spPr>
        <p:txBody>
          <a:bodyPr wrap="square" rtlCol="0">
            <a:noAutofit/>
          </a:bodyPr>
          <a:lstStyle/>
          <a:p>
            <a:endParaRPr lang="en-US" dirty="0"/>
          </a:p>
        </p:txBody>
      </p:sp>
      <p:sp>
        <p:nvSpPr>
          <p:cNvPr id="2" name="Title 1"/>
          <p:cNvSpPr>
            <a:spLocks noGrp="1"/>
          </p:cNvSpPr>
          <p:nvPr>
            <p:ph type="title" hasCustomPrompt="1"/>
          </p:nvPr>
        </p:nvSpPr>
        <p:spPr>
          <a:xfrm>
            <a:off x="320039" y="2743200"/>
            <a:ext cx="5486400" cy="1371600"/>
          </a:xfrm>
        </p:spPr>
        <p:txBody>
          <a:bodyPr anchor="t"/>
          <a:lstStyle>
            <a:lvl1pPr algn="l">
              <a:defRPr sz="2800" b="0"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20039" y="274320"/>
            <a:ext cx="5486400" cy="457200"/>
          </a:xfrm>
        </p:spPr>
        <p:txBody>
          <a:bodyPr anchor="t"/>
          <a:lstStyle>
            <a:lvl1pPr marL="0" indent="0">
              <a:buNone/>
              <a:defRPr sz="16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7" name="Group 6"/>
          <p:cNvGrpSpPr/>
          <p:nvPr userDrawn="1"/>
        </p:nvGrpSpPr>
        <p:grpSpPr>
          <a:xfrm>
            <a:off x="320037" y="6465564"/>
            <a:ext cx="731840" cy="232483"/>
            <a:chOff x="468313" y="351632"/>
            <a:chExt cx="844550" cy="268288"/>
          </a:xfrm>
        </p:grpSpPr>
        <p:sp>
          <p:nvSpPr>
            <p:cNvPr id="8"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solidFill>
                <a:latin typeface="Arial"/>
              </a:rPr>
              <a:t>Copyright © Ciena Corporation 2016. All rights reserved. Confidential &amp; Proprietary.</a:t>
            </a:r>
          </a:p>
        </p:txBody>
      </p:sp>
      <p:sp>
        <p:nvSpPr>
          <p:cNvPr id="17"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tx2"/>
                </a:solidFill>
                <a:latin typeface="Arial"/>
              </a:rPr>
              <a:pPr/>
              <a:t>‹#›</a:t>
            </a:fld>
            <a:endParaRPr lang="en-US">
              <a:solidFill>
                <a:schemeClr val="tx2"/>
              </a:solidFill>
              <a:latin typeface="Arial"/>
            </a:endParaRPr>
          </a:p>
        </p:txBody>
      </p:sp>
    </p:spTree>
    <p:extLst>
      <p:ext uri="{BB962C8B-B14F-4D97-AF65-F5344CB8AC3E}">
        <p14:creationId xmlns:p14="http://schemas.microsoft.com/office/powerpoint/2010/main" val="51480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92"/>
            <a:ext cx="12188949" cy="6856283"/>
          </a:xfrm>
          <a:prstGeom prst="rect">
            <a:avLst/>
          </a:prstGeom>
        </p:spPr>
      </p:pic>
      <p:sp>
        <p:nvSpPr>
          <p:cNvPr id="15" name="TextBox 14"/>
          <p:cNvSpPr txBox="1"/>
          <p:nvPr userDrawn="1"/>
        </p:nvSpPr>
        <p:spPr>
          <a:xfrm>
            <a:off x="-1" y="6400800"/>
            <a:ext cx="12188952" cy="457200"/>
          </a:xfrm>
          <a:prstGeom prst="rect">
            <a:avLst/>
          </a:prstGeom>
          <a:solidFill>
            <a:schemeClr val="bg1"/>
          </a:solidFill>
        </p:spPr>
        <p:txBody>
          <a:bodyPr wrap="square" rtlCol="0">
            <a:noAutofit/>
          </a:bodyPr>
          <a:lstStyle/>
          <a:p>
            <a:endParaRPr lang="en-US" dirty="0"/>
          </a:p>
        </p:txBody>
      </p:sp>
      <p:sp>
        <p:nvSpPr>
          <p:cNvPr id="2" name="Title 1"/>
          <p:cNvSpPr>
            <a:spLocks noGrp="1"/>
          </p:cNvSpPr>
          <p:nvPr>
            <p:ph type="title" hasCustomPrompt="1"/>
          </p:nvPr>
        </p:nvSpPr>
        <p:spPr>
          <a:xfrm>
            <a:off x="320039" y="2743200"/>
            <a:ext cx="5486400" cy="1371600"/>
          </a:xfrm>
        </p:spPr>
        <p:txBody>
          <a:bodyPr anchor="t"/>
          <a:lstStyle>
            <a:lvl1pPr algn="l">
              <a:defRPr sz="2800" b="0"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20039" y="274320"/>
            <a:ext cx="5486400" cy="457200"/>
          </a:xfrm>
        </p:spPr>
        <p:txBody>
          <a:bodyPr anchor="t"/>
          <a:lstStyle>
            <a:lvl1pPr marL="0" indent="0">
              <a:buNone/>
              <a:defRPr sz="16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7" name="Group 6"/>
          <p:cNvGrpSpPr/>
          <p:nvPr userDrawn="1"/>
        </p:nvGrpSpPr>
        <p:grpSpPr>
          <a:xfrm>
            <a:off x="320037" y="6465564"/>
            <a:ext cx="731840" cy="232483"/>
            <a:chOff x="468313" y="351632"/>
            <a:chExt cx="844550" cy="268288"/>
          </a:xfrm>
        </p:grpSpPr>
        <p:sp>
          <p:nvSpPr>
            <p:cNvPr id="8"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solidFill>
                <a:latin typeface="Arial"/>
              </a:rPr>
              <a:t>Copyright © Ciena Corporation 2016. All rights reserved. Confidential &amp; Proprietary.</a:t>
            </a:r>
          </a:p>
        </p:txBody>
      </p:sp>
      <p:sp>
        <p:nvSpPr>
          <p:cNvPr id="17"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tx2"/>
                </a:solidFill>
                <a:latin typeface="Arial"/>
              </a:rPr>
              <a:pPr/>
              <a:t>‹#›</a:t>
            </a:fld>
            <a:endParaRPr lang="en-US">
              <a:solidFill>
                <a:schemeClr val="tx2"/>
              </a:solidFill>
              <a:latin typeface="Arial"/>
            </a:endParaRPr>
          </a:p>
        </p:txBody>
      </p:sp>
    </p:spTree>
    <p:extLst>
      <p:ext uri="{BB962C8B-B14F-4D97-AF65-F5344CB8AC3E}">
        <p14:creationId xmlns:p14="http://schemas.microsoft.com/office/powerpoint/2010/main" val="428902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79"/>
            <a:ext cx="12188824" cy="6399133"/>
          </a:xfrm>
          <a:prstGeom prst="rect">
            <a:avLst/>
          </a:prstGeom>
        </p:spPr>
      </p:pic>
      <p:sp>
        <p:nvSpPr>
          <p:cNvPr id="15" name="TextBox 14"/>
          <p:cNvSpPr txBox="1"/>
          <p:nvPr userDrawn="1"/>
        </p:nvSpPr>
        <p:spPr>
          <a:xfrm>
            <a:off x="-1" y="6400800"/>
            <a:ext cx="12188952" cy="457200"/>
          </a:xfrm>
          <a:prstGeom prst="rect">
            <a:avLst/>
          </a:prstGeom>
          <a:solidFill>
            <a:schemeClr val="bg1"/>
          </a:solidFill>
        </p:spPr>
        <p:txBody>
          <a:bodyPr wrap="square" rtlCol="0">
            <a:noAutofit/>
          </a:bodyPr>
          <a:lstStyle/>
          <a:p>
            <a:endParaRPr lang="en-US" dirty="0"/>
          </a:p>
        </p:txBody>
      </p:sp>
      <p:sp>
        <p:nvSpPr>
          <p:cNvPr id="2" name="Title 1"/>
          <p:cNvSpPr>
            <a:spLocks noGrp="1"/>
          </p:cNvSpPr>
          <p:nvPr>
            <p:ph type="title" hasCustomPrompt="1"/>
          </p:nvPr>
        </p:nvSpPr>
        <p:spPr>
          <a:xfrm>
            <a:off x="320039" y="2743200"/>
            <a:ext cx="5486400" cy="1371600"/>
          </a:xfrm>
        </p:spPr>
        <p:txBody>
          <a:bodyPr anchor="t"/>
          <a:lstStyle>
            <a:lvl1pPr algn="l">
              <a:defRPr sz="2800" b="0"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20039" y="274320"/>
            <a:ext cx="5486400" cy="457200"/>
          </a:xfrm>
        </p:spPr>
        <p:txBody>
          <a:bodyPr anchor="t"/>
          <a:lstStyle>
            <a:lvl1pPr marL="0" indent="0">
              <a:buNone/>
              <a:defRPr sz="16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7" name="Group 6"/>
          <p:cNvGrpSpPr/>
          <p:nvPr userDrawn="1"/>
        </p:nvGrpSpPr>
        <p:grpSpPr>
          <a:xfrm>
            <a:off x="320037" y="6465564"/>
            <a:ext cx="731840" cy="232483"/>
            <a:chOff x="468313" y="351632"/>
            <a:chExt cx="844550" cy="268288"/>
          </a:xfrm>
        </p:grpSpPr>
        <p:sp>
          <p:nvSpPr>
            <p:cNvPr id="8"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solidFill>
                <a:latin typeface="Arial"/>
              </a:rPr>
              <a:t>Copyright © Ciena Corporation 2016. All rights reserved. Confidential &amp; Proprietary.</a:t>
            </a:r>
          </a:p>
        </p:txBody>
      </p:sp>
      <p:sp>
        <p:nvSpPr>
          <p:cNvPr id="17"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tx2"/>
                </a:solidFill>
                <a:latin typeface="Arial"/>
              </a:rPr>
              <a:pPr/>
              <a:t>‹#›</a:t>
            </a:fld>
            <a:endParaRPr lang="en-US">
              <a:solidFill>
                <a:schemeClr val="tx2"/>
              </a:solidFill>
              <a:latin typeface="Arial"/>
            </a:endParaRPr>
          </a:p>
        </p:txBody>
      </p:sp>
    </p:spTree>
    <p:extLst>
      <p:ext uri="{BB962C8B-B14F-4D97-AF65-F5344CB8AC3E}">
        <p14:creationId xmlns:p14="http://schemas.microsoft.com/office/powerpoint/2010/main" val="349224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931"/>
            <a:ext cx="12188824" cy="6399133"/>
          </a:xfrm>
          <a:prstGeom prst="rect">
            <a:avLst/>
          </a:prstGeom>
        </p:spPr>
      </p:pic>
      <p:sp>
        <p:nvSpPr>
          <p:cNvPr id="15" name="TextBox 14"/>
          <p:cNvSpPr txBox="1"/>
          <p:nvPr userDrawn="1"/>
        </p:nvSpPr>
        <p:spPr>
          <a:xfrm>
            <a:off x="-1" y="6400800"/>
            <a:ext cx="12188952" cy="457200"/>
          </a:xfrm>
          <a:prstGeom prst="rect">
            <a:avLst/>
          </a:prstGeom>
          <a:solidFill>
            <a:schemeClr val="bg1"/>
          </a:solidFill>
        </p:spPr>
        <p:txBody>
          <a:bodyPr wrap="square" rtlCol="0">
            <a:noAutofit/>
          </a:bodyPr>
          <a:lstStyle/>
          <a:p>
            <a:endParaRPr lang="en-US" dirty="0"/>
          </a:p>
        </p:txBody>
      </p:sp>
      <p:sp>
        <p:nvSpPr>
          <p:cNvPr id="2" name="Title 1"/>
          <p:cNvSpPr>
            <a:spLocks noGrp="1"/>
          </p:cNvSpPr>
          <p:nvPr>
            <p:ph type="title" hasCustomPrompt="1"/>
          </p:nvPr>
        </p:nvSpPr>
        <p:spPr>
          <a:xfrm>
            <a:off x="320039" y="2743200"/>
            <a:ext cx="5486400" cy="1371600"/>
          </a:xfrm>
        </p:spPr>
        <p:txBody>
          <a:bodyPr anchor="t"/>
          <a:lstStyle>
            <a:lvl1pPr algn="l">
              <a:defRPr sz="2800" b="0"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20039" y="274320"/>
            <a:ext cx="5486400" cy="457200"/>
          </a:xfrm>
        </p:spPr>
        <p:txBody>
          <a:bodyPr anchor="t"/>
          <a:lstStyle>
            <a:lvl1pPr marL="0" indent="0">
              <a:buNone/>
              <a:defRPr sz="16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7" name="Group 6"/>
          <p:cNvGrpSpPr/>
          <p:nvPr userDrawn="1"/>
        </p:nvGrpSpPr>
        <p:grpSpPr>
          <a:xfrm>
            <a:off x="320037" y="6465564"/>
            <a:ext cx="731840" cy="232483"/>
            <a:chOff x="468313" y="351632"/>
            <a:chExt cx="844550" cy="268288"/>
          </a:xfrm>
        </p:grpSpPr>
        <p:sp>
          <p:nvSpPr>
            <p:cNvPr id="8"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solidFill>
                <a:latin typeface="Arial"/>
              </a:rPr>
              <a:t>Copyright © Ciena Corporation 2016. All rights reserved. Confidential &amp; Proprietary.</a:t>
            </a:r>
          </a:p>
        </p:txBody>
      </p:sp>
      <p:sp>
        <p:nvSpPr>
          <p:cNvPr id="17"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tx2"/>
                </a:solidFill>
                <a:latin typeface="Arial"/>
              </a:rPr>
              <a:pPr/>
              <a:t>‹#›</a:t>
            </a:fld>
            <a:endParaRPr lang="en-US">
              <a:solidFill>
                <a:schemeClr val="tx2"/>
              </a:solidFill>
              <a:latin typeface="Arial"/>
            </a:endParaRPr>
          </a:p>
        </p:txBody>
      </p:sp>
    </p:spTree>
    <p:extLst>
      <p:ext uri="{BB962C8B-B14F-4D97-AF65-F5344CB8AC3E}">
        <p14:creationId xmlns:p14="http://schemas.microsoft.com/office/powerpoint/2010/main" val="182247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00"/>
            <a:ext cx="12188824" cy="6399133"/>
          </a:xfrm>
          <a:prstGeom prst="rect">
            <a:avLst/>
          </a:prstGeom>
        </p:spPr>
      </p:pic>
      <p:sp>
        <p:nvSpPr>
          <p:cNvPr id="15" name="TextBox 14"/>
          <p:cNvSpPr txBox="1"/>
          <p:nvPr userDrawn="1"/>
        </p:nvSpPr>
        <p:spPr>
          <a:xfrm>
            <a:off x="-1" y="6400800"/>
            <a:ext cx="12188952" cy="457200"/>
          </a:xfrm>
          <a:prstGeom prst="rect">
            <a:avLst/>
          </a:prstGeom>
          <a:solidFill>
            <a:schemeClr val="bg1"/>
          </a:solidFill>
        </p:spPr>
        <p:txBody>
          <a:bodyPr wrap="square" rtlCol="0">
            <a:noAutofit/>
          </a:bodyPr>
          <a:lstStyle/>
          <a:p>
            <a:endParaRPr lang="en-US" dirty="0"/>
          </a:p>
        </p:txBody>
      </p:sp>
      <p:sp>
        <p:nvSpPr>
          <p:cNvPr id="2" name="Title 1"/>
          <p:cNvSpPr>
            <a:spLocks noGrp="1"/>
          </p:cNvSpPr>
          <p:nvPr>
            <p:ph type="title" hasCustomPrompt="1"/>
          </p:nvPr>
        </p:nvSpPr>
        <p:spPr>
          <a:xfrm>
            <a:off x="320039" y="2743200"/>
            <a:ext cx="5486400" cy="1371600"/>
          </a:xfrm>
        </p:spPr>
        <p:txBody>
          <a:bodyPr anchor="t"/>
          <a:lstStyle>
            <a:lvl1pPr algn="l">
              <a:defRPr sz="2800" b="0"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20039" y="274320"/>
            <a:ext cx="5486400" cy="457200"/>
          </a:xfrm>
        </p:spPr>
        <p:txBody>
          <a:bodyPr anchor="t"/>
          <a:lstStyle>
            <a:lvl1pPr marL="0" indent="0">
              <a:buNone/>
              <a:defRPr sz="16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7" name="Group 6"/>
          <p:cNvGrpSpPr/>
          <p:nvPr userDrawn="1"/>
        </p:nvGrpSpPr>
        <p:grpSpPr>
          <a:xfrm>
            <a:off x="320037" y="6465564"/>
            <a:ext cx="731840" cy="232483"/>
            <a:chOff x="468313" y="351632"/>
            <a:chExt cx="844550" cy="268288"/>
          </a:xfrm>
        </p:grpSpPr>
        <p:sp>
          <p:nvSpPr>
            <p:cNvPr id="8"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solidFill>
                <a:latin typeface="Arial"/>
              </a:rPr>
              <a:t>Copyright © Ciena Corporation 2016. All rights reserved. Confidential &amp; Proprietary.</a:t>
            </a:r>
          </a:p>
        </p:txBody>
      </p:sp>
      <p:sp>
        <p:nvSpPr>
          <p:cNvPr id="17"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tx2"/>
                </a:solidFill>
                <a:latin typeface="Arial"/>
              </a:rPr>
              <a:pPr/>
              <a:t>‹#›</a:t>
            </a:fld>
            <a:endParaRPr lang="en-US">
              <a:solidFill>
                <a:schemeClr val="tx2"/>
              </a:solidFill>
              <a:latin typeface="Arial"/>
            </a:endParaRPr>
          </a:p>
        </p:txBody>
      </p:sp>
    </p:spTree>
    <p:extLst>
      <p:ext uri="{BB962C8B-B14F-4D97-AF65-F5344CB8AC3E}">
        <p14:creationId xmlns:p14="http://schemas.microsoft.com/office/powerpoint/2010/main" val="331116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79"/>
            <a:ext cx="12188824" cy="6399133"/>
          </a:xfrm>
          <a:prstGeom prst="rect">
            <a:avLst/>
          </a:prstGeom>
        </p:spPr>
      </p:pic>
      <p:sp>
        <p:nvSpPr>
          <p:cNvPr id="15" name="TextBox 14"/>
          <p:cNvSpPr txBox="1"/>
          <p:nvPr userDrawn="1"/>
        </p:nvSpPr>
        <p:spPr>
          <a:xfrm>
            <a:off x="-1" y="6400800"/>
            <a:ext cx="12188952" cy="457200"/>
          </a:xfrm>
          <a:prstGeom prst="rect">
            <a:avLst/>
          </a:prstGeom>
          <a:solidFill>
            <a:schemeClr val="bg1"/>
          </a:solidFill>
        </p:spPr>
        <p:txBody>
          <a:bodyPr wrap="square" rtlCol="0">
            <a:noAutofit/>
          </a:bodyPr>
          <a:lstStyle/>
          <a:p>
            <a:endParaRPr lang="en-US" dirty="0"/>
          </a:p>
        </p:txBody>
      </p:sp>
      <p:sp>
        <p:nvSpPr>
          <p:cNvPr id="2" name="Title 1"/>
          <p:cNvSpPr>
            <a:spLocks noGrp="1"/>
          </p:cNvSpPr>
          <p:nvPr>
            <p:ph type="title" hasCustomPrompt="1"/>
          </p:nvPr>
        </p:nvSpPr>
        <p:spPr>
          <a:xfrm>
            <a:off x="320039" y="2743200"/>
            <a:ext cx="5486400" cy="1371600"/>
          </a:xfrm>
        </p:spPr>
        <p:txBody>
          <a:bodyPr anchor="t"/>
          <a:lstStyle>
            <a:lvl1pPr algn="l">
              <a:defRPr sz="2800" b="0"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20039" y="274320"/>
            <a:ext cx="5486400" cy="457200"/>
          </a:xfrm>
        </p:spPr>
        <p:txBody>
          <a:bodyPr anchor="t"/>
          <a:lstStyle>
            <a:lvl1pPr marL="0" indent="0">
              <a:buNone/>
              <a:defRPr sz="16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7" name="Group 6"/>
          <p:cNvGrpSpPr/>
          <p:nvPr userDrawn="1"/>
        </p:nvGrpSpPr>
        <p:grpSpPr>
          <a:xfrm>
            <a:off x="320037" y="6465564"/>
            <a:ext cx="731840" cy="232483"/>
            <a:chOff x="468313" y="351632"/>
            <a:chExt cx="844550" cy="268288"/>
          </a:xfrm>
        </p:grpSpPr>
        <p:sp>
          <p:nvSpPr>
            <p:cNvPr id="8"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solidFill>
                <a:latin typeface="Arial"/>
              </a:rPr>
              <a:t>Copyright © Ciena Corporation 2016. All rights reserved. Confidential &amp; Proprietary.</a:t>
            </a:r>
          </a:p>
        </p:txBody>
      </p:sp>
      <p:sp>
        <p:nvSpPr>
          <p:cNvPr id="17"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tx2"/>
                </a:solidFill>
                <a:latin typeface="Arial"/>
              </a:rPr>
              <a:pPr/>
              <a:t>‹#›</a:t>
            </a:fld>
            <a:endParaRPr lang="en-US">
              <a:solidFill>
                <a:schemeClr val="tx2"/>
              </a:solidFill>
              <a:latin typeface="Arial"/>
            </a:endParaRPr>
          </a:p>
        </p:txBody>
      </p:sp>
    </p:spTree>
    <p:extLst>
      <p:ext uri="{BB962C8B-B14F-4D97-AF65-F5344CB8AC3E}">
        <p14:creationId xmlns:p14="http://schemas.microsoft.com/office/powerpoint/2010/main" val="276632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400799"/>
          </a:xfrm>
          <a:prstGeom prst="rect">
            <a:avLst/>
          </a:prstGeom>
        </p:spPr>
      </p:pic>
      <p:sp>
        <p:nvSpPr>
          <p:cNvPr id="15" name="TextBox 14"/>
          <p:cNvSpPr txBox="1"/>
          <p:nvPr userDrawn="1"/>
        </p:nvSpPr>
        <p:spPr>
          <a:xfrm>
            <a:off x="-1" y="6400800"/>
            <a:ext cx="12188952" cy="457200"/>
          </a:xfrm>
          <a:prstGeom prst="rect">
            <a:avLst/>
          </a:prstGeom>
          <a:solidFill>
            <a:schemeClr val="bg1"/>
          </a:solidFill>
        </p:spPr>
        <p:txBody>
          <a:bodyPr wrap="square" rtlCol="0">
            <a:noAutofit/>
          </a:bodyPr>
          <a:lstStyle/>
          <a:p>
            <a:endParaRPr lang="en-US" dirty="0"/>
          </a:p>
        </p:txBody>
      </p:sp>
      <p:sp>
        <p:nvSpPr>
          <p:cNvPr id="2" name="Title 1"/>
          <p:cNvSpPr>
            <a:spLocks noGrp="1"/>
          </p:cNvSpPr>
          <p:nvPr>
            <p:ph type="title" hasCustomPrompt="1"/>
          </p:nvPr>
        </p:nvSpPr>
        <p:spPr>
          <a:xfrm>
            <a:off x="320039" y="2743200"/>
            <a:ext cx="5486400" cy="1371600"/>
          </a:xfrm>
        </p:spPr>
        <p:txBody>
          <a:bodyPr anchor="t"/>
          <a:lstStyle>
            <a:lvl1pPr algn="l">
              <a:defRPr sz="2800" b="0"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20039" y="274320"/>
            <a:ext cx="5486400" cy="457200"/>
          </a:xfrm>
        </p:spPr>
        <p:txBody>
          <a:bodyPr anchor="t"/>
          <a:lstStyle>
            <a:lvl1pPr marL="0" indent="0">
              <a:buNone/>
              <a:defRPr sz="16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7" name="Group 6"/>
          <p:cNvGrpSpPr/>
          <p:nvPr userDrawn="1"/>
        </p:nvGrpSpPr>
        <p:grpSpPr>
          <a:xfrm>
            <a:off x="320037" y="6465564"/>
            <a:ext cx="731840" cy="232483"/>
            <a:chOff x="468313" y="351632"/>
            <a:chExt cx="844550" cy="268288"/>
          </a:xfrm>
        </p:grpSpPr>
        <p:sp>
          <p:nvSpPr>
            <p:cNvPr id="8"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solidFill>
                <a:latin typeface="Arial"/>
              </a:rPr>
              <a:t>Copyright © Ciena Corporation 2016. All rights reserved. Confidential &amp; Proprietary.</a:t>
            </a:r>
          </a:p>
        </p:txBody>
      </p:sp>
      <p:sp>
        <p:nvSpPr>
          <p:cNvPr id="17"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tx2"/>
                </a:solidFill>
                <a:latin typeface="Arial"/>
              </a:rPr>
              <a:pPr/>
              <a:t>‹#›</a:t>
            </a:fld>
            <a:endParaRPr lang="en-US">
              <a:solidFill>
                <a:schemeClr val="tx2"/>
              </a:solidFill>
              <a:latin typeface="Arial"/>
            </a:endParaRPr>
          </a:p>
        </p:txBody>
      </p:sp>
    </p:spTree>
    <p:extLst>
      <p:ext uri="{BB962C8B-B14F-4D97-AF65-F5344CB8AC3E}">
        <p14:creationId xmlns:p14="http://schemas.microsoft.com/office/powerpoint/2010/main" val="289508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607448" y="5947410"/>
            <a:ext cx="2581377" cy="91059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chemeClr val="bg1"/>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userDrawn="1"/>
        </p:nvGrpSpPr>
        <p:grpSpPr>
          <a:xfrm>
            <a:off x="320037" y="6465564"/>
            <a:ext cx="731840" cy="232483"/>
            <a:chOff x="468313" y="351632"/>
            <a:chExt cx="844550" cy="268288"/>
          </a:xfrm>
        </p:grpSpPr>
        <p:sp>
          <p:nvSpPr>
            <p:cNvPr id="9"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rial"/>
              </a:rPr>
              <a:t>Copyright © </a:t>
            </a:r>
            <a:r>
              <a:rPr lang="en-US" dirty="0" err="1">
                <a:solidFill>
                  <a:schemeClr val="tx2"/>
                </a:solidFill>
                <a:latin typeface="Arial"/>
              </a:rPr>
              <a:t>Ciena</a:t>
            </a:r>
            <a:r>
              <a:rPr lang="en-US" dirty="0">
                <a:solidFill>
                  <a:schemeClr val="tx2"/>
                </a:solidFill>
                <a:latin typeface="Arial"/>
              </a:rPr>
              <a:t> Corporation 2016. All rights reserved. Confidential &amp; Proprietary.</a:t>
            </a:r>
          </a:p>
        </p:txBody>
      </p:sp>
      <p:sp>
        <p:nvSpPr>
          <p:cNvPr id="16"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bg1"/>
                </a:solidFill>
                <a:latin typeface="Arial"/>
              </a:rPr>
              <a:pPr/>
              <a:t>‹#›</a:t>
            </a:fld>
            <a:endParaRPr lang="en-US">
              <a:solidFill>
                <a:schemeClr val="bg1"/>
              </a:solidFill>
              <a:latin typeface="Arial"/>
            </a:endParaRPr>
          </a:p>
        </p:txBody>
      </p:sp>
    </p:spTree>
    <p:extLst>
      <p:ext uri="{BB962C8B-B14F-4D97-AF65-F5344CB8AC3E}">
        <p14:creationId xmlns:p14="http://schemas.microsoft.com/office/powerpoint/2010/main" val="195243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with Bullets">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607448" y="5947410"/>
            <a:ext cx="2581377" cy="91059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p:cNvGrpSpPr/>
          <p:nvPr userDrawn="1"/>
        </p:nvGrpSpPr>
        <p:grpSpPr>
          <a:xfrm>
            <a:off x="320037" y="6465564"/>
            <a:ext cx="731840" cy="232483"/>
            <a:chOff x="468313" y="351632"/>
            <a:chExt cx="844550" cy="268288"/>
          </a:xfrm>
        </p:grpSpPr>
        <p:sp>
          <p:nvSpPr>
            <p:cNvPr id="10"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solidFill>
                <a:latin typeface="Arial"/>
              </a:rPr>
              <a:t>Copyright © Ciena Corporation 2016. All rights reserved. Confidential &amp; Proprietary.</a:t>
            </a:r>
          </a:p>
        </p:txBody>
      </p:sp>
      <p:sp>
        <p:nvSpPr>
          <p:cNvPr id="17"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bg1"/>
                </a:solidFill>
                <a:latin typeface="Arial"/>
              </a:rPr>
              <a:pPr/>
              <a:t>‹#›</a:t>
            </a:fld>
            <a:endParaRPr lang="en-US">
              <a:solidFill>
                <a:schemeClr val="bg1"/>
              </a:solidFill>
              <a:latin typeface="Arial"/>
            </a:endParaRPr>
          </a:p>
        </p:txBody>
      </p:sp>
    </p:spTree>
    <p:extLst>
      <p:ext uri="{BB962C8B-B14F-4D97-AF65-F5344CB8AC3E}">
        <p14:creationId xmlns:p14="http://schemas.microsoft.com/office/powerpoint/2010/main" val="409533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607448" y="5947410"/>
            <a:ext cx="2581377" cy="910590"/>
          </a:xfrm>
          <a:prstGeom prst="rect">
            <a:avLst/>
          </a:prstGeom>
        </p:spPr>
      </p:pic>
      <p:sp>
        <p:nvSpPr>
          <p:cNvPr id="2" name="Title 1"/>
          <p:cNvSpPr>
            <a:spLocks noGrp="1"/>
          </p:cNvSpPr>
          <p:nvPr>
            <p:ph type="title"/>
          </p:nvPr>
        </p:nvSpPr>
        <p:spPr>
          <a:xfrm>
            <a:off x="320039" y="274638"/>
            <a:ext cx="11558016" cy="850392"/>
          </a:xfrm>
        </p:spPr>
        <p:txBody>
          <a:bodyPr/>
          <a:lstStyle/>
          <a:p>
            <a:r>
              <a:rPr lang="en-US"/>
              <a:t>Click to edit Master title style</a:t>
            </a:r>
          </a:p>
        </p:txBody>
      </p:sp>
      <p:sp>
        <p:nvSpPr>
          <p:cNvPr id="3" name="Content Placeholder 2"/>
          <p:cNvSpPr>
            <a:spLocks noGrp="1"/>
          </p:cNvSpPr>
          <p:nvPr>
            <p:ph sz="half" idx="1"/>
          </p:nvPr>
        </p:nvSpPr>
        <p:spPr>
          <a:xfrm>
            <a:off x="320039" y="1252728"/>
            <a:ext cx="5486400" cy="4525963"/>
          </a:xfrm>
        </p:spPr>
        <p:txBody>
          <a:bodyPr vert="horz" lIns="0" tIns="4572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91655" y="1252728"/>
            <a:ext cx="5486400" cy="4525963"/>
          </a:xfrm>
        </p:spPr>
        <p:txBody>
          <a:bodyPr vert="horz" lIns="0" tIns="4572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p:cNvGrpSpPr/>
          <p:nvPr userDrawn="1"/>
        </p:nvGrpSpPr>
        <p:grpSpPr>
          <a:xfrm>
            <a:off x="320037" y="6465564"/>
            <a:ext cx="731840" cy="232483"/>
            <a:chOff x="468313" y="351632"/>
            <a:chExt cx="844550" cy="268288"/>
          </a:xfrm>
        </p:grpSpPr>
        <p:sp>
          <p:nvSpPr>
            <p:cNvPr id="10"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solidFill>
                <a:latin typeface="Arial"/>
              </a:rPr>
              <a:t>Copyright © Ciena Corporation 2016. All rights reserved. Confidential &amp; Proprietary.</a:t>
            </a:r>
          </a:p>
        </p:txBody>
      </p:sp>
      <p:sp>
        <p:nvSpPr>
          <p:cNvPr id="17"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bg1"/>
                </a:solidFill>
                <a:latin typeface="Arial"/>
              </a:rPr>
              <a:pPr/>
              <a:t>‹#›</a:t>
            </a:fld>
            <a:endParaRPr lang="en-US">
              <a:solidFill>
                <a:schemeClr val="bg1"/>
              </a:solidFill>
              <a:latin typeface="Arial"/>
            </a:endParaRPr>
          </a:p>
        </p:txBody>
      </p:sp>
    </p:spTree>
    <p:extLst>
      <p:ext uri="{BB962C8B-B14F-4D97-AF65-F5344CB8AC3E}">
        <p14:creationId xmlns:p14="http://schemas.microsoft.com/office/powerpoint/2010/main" val="371743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607448" y="5947410"/>
            <a:ext cx="2581377" cy="910590"/>
          </a:xfrm>
          <a:prstGeom prst="rect">
            <a:avLst/>
          </a:prstGeom>
        </p:spPr>
      </p:pic>
      <p:sp>
        <p:nvSpPr>
          <p:cNvPr id="2" name="Title 1"/>
          <p:cNvSpPr>
            <a:spLocks noGrp="1"/>
          </p:cNvSpPr>
          <p:nvPr>
            <p:ph type="title"/>
          </p:nvPr>
        </p:nvSpPr>
        <p:spPr/>
        <p:txBody>
          <a:bodyPr/>
          <a:lstStyle/>
          <a:p>
            <a:r>
              <a:rPr lang="en-US"/>
              <a:t>Click to edit Master title style</a:t>
            </a:r>
          </a:p>
        </p:txBody>
      </p:sp>
      <p:grpSp>
        <p:nvGrpSpPr>
          <p:cNvPr id="7" name="Group 6"/>
          <p:cNvGrpSpPr/>
          <p:nvPr userDrawn="1"/>
        </p:nvGrpSpPr>
        <p:grpSpPr>
          <a:xfrm>
            <a:off x="320037" y="6465564"/>
            <a:ext cx="731840" cy="232483"/>
            <a:chOff x="468313" y="351632"/>
            <a:chExt cx="844550" cy="268288"/>
          </a:xfrm>
        </p:grpSpPr>
        <p:sp>
          <p:nvSpPr>
            <p:cNvPr id="8"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solidFill>
                <a:latin typeface="Arial"/>
              </a:rPr>
              <a:t>Copyright © Ciena Corporation 2016. All rights reserved. Confidential &amp; Proprietary.</a:t>
            </a:r>
          </a:p>
        </p:txBody>
      </p:sp>
      <p:sp>
        <p:nvSpPr>
          <p:cNvPr id="15"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bg1"/>
                </a:solidFill>
                <a:latin typeface="Arial"/>
              </a:rPr>
              <a:pPr/>
              <a:t>‹#›</a:t>
            </a:fld>
            <a:endParaRPr lang="en-US">
              <a:solidFill>
                <a:schemeClr val="bg1"/>
              </a:solidFill>
              <a:latin typeface="Arial"/>
            </a:endParaRPr>
          </a:p>
        </p:txBody>
      </p:sp>
    </p:spTree>
    <p:extLst>
      <p:ext uri="{BB962C8B-B14F-4D97-AF65-F5344CB8AC3E}">
        <p14:creationId xmlns:p14="http://schemas.microsoft.com/office/powerpoint/2010/main" val="155767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607448" y="5947410"/>
            <a:ext cx="2581377" cy="910590"/>
          </a:xfrm>
          <a:prstGeom prst="rect">
            <a:avLst/>
          </a:prstGeom>
        </p:spPr>
      </p:pic>
      <p:grpSp>
        <p:nvGrpSpPr>
          <p:cNvPr id="6" name="Group 5"/>
          <p:cNvGrpSpPr/>
          <p:nvPr userDrawn="1"/>
        </p:nvGrpSpPr>
        <p:grpSpPr>
          <a:xfrm>
            <a:off x="320037" y="6465564"/>
            <a:ext cx="731840" cy="232483"/>
            <a:chOff x="468313" y="351632"/>
            <a:chExt cx="844550" cy="268288"/>
          </a:xfrm>
        </p:grpSpPr>
        <p:sp>
          <p:nvSpPr>
            <p:cNvPr id="7"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solidFill>
                <a:latin typeface="Arial"/>
              </a:rPr>
              <a:t>Copyright © Ciena Corporation 2016. All rights reserved. Confidential &amp; Proprietary.</a:t>
            </a:r>
          </a:p>
        </p:txBody>
      </p:sp>
      <p:sp>
        <p:nvSpPr>
          <p:cNvPr id="14"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bg1"/>
                </a:solidFill>
                <a:latin typeface="Arial"/>
              </a:rPr>
              <a:pPr/>
              <a:t>‹#›</a:t>
            </a:fld>
            <a:endParaRPr lang="en-US">
              <a:solidFill>
                <a:schemeClr val="bg1"/>
              </a:solidFill>
              <a:latin typeface="Arial"/>
            </a:endParaRPr>
          </a:p>
        </p:txBody>
      </p:sp>
    </p:spTree>
    <p:extLst>
      <p:ext uri="{BB962C8B-B14F-4D97-AF65-F5344CB8AC3E}">
        <p14:creationId xmlns:p14="http://schemas.microsoft.com/office/powerpoint/2010/main" val="109286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981"/>
            <a:ext cx="12188825" cy="6389610"/>
          </a:xfrm>
          <a:prstGeom prst="rect">
            <a:avLst/>
          </a:prstGeom>
        </p:spPr>
      </p:pic>
      <p:sp>
        <p:nvSpPr>
          <p:cNvPr id="15" name="TextBox 14"/>
          <p:cNvSpPr txBox="1"/>
          <p:nvPr userDrawn="1"/>
        </p:nvSpPr>
        <p:spPr>
          <a:xfrm>
            <a:off x="-1" y="6400800"/>
            <a:ext cx="12188952" cy="457200"/>
          </a:xfrm>
          <a:prstGeom prst="rect">
            <a:avLst/>
          </a:prstGeom>
          <a:solidFill>
            <a:schemeClr val="bg1"/>
          </a:solidFill>
        </p:spPr>
        <p:txBody>
          <a:bodyPr wrap="square" rtlCol="0">
            <a:noAutofit/>
          </a:bodyPr>
          <a:lstStyle/>
          <a:p>
            <a:endParaRPr lang="en-US" dirty="0"/>
          </a:p>
        </p:txBody>
      </p:sp>
      <p:sp>
        <p:nvSpPr>
          <p:cNvPr id="2" name="Title 1"/>
          <p:cNvSpPr>
            <a:spLocks noGrp="1"/>
          </p:cNvSpPr>
          <p:nvPr>
            <p:ph type="title" hasCustomPrompt="1"/>
          </p:nvPr>
        </p:nvSpPr>
        <p:spPr>
          <a:xfrm>
            <a:off x="320039" y="2743200"/>
            <a:ext cx="5486400" cy="1371600"/>
          </a:xfrm>
        </p:spPr>
        <p:txBody>
          <a:bodyPr anchor="t"/>
          <a:lstStyle>
            <a:lvl1pPr algn="l">
              <a:defRPr sz="2800" b="0"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20039" y="274320"/>
            <a:ext cx="5486400" cy="457200"/>
          </a:xfrm>
        </p:spPr>
        <p:txBody>
          <a:bodyPr anchor="t"/>
          <a:lstStyle>
            <a:lvl1pPr marL="0" indent="0">
              <a:buNone/>
              <a:defRPr sz="16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7" name="Group 6"/>
          <p:cNvGrpSpPr/>
          <p:nvPr userDrawn="1"/>
        </p:nvGrpSpPr>
        <p:grpSpPr>
          <a:xfrm>
            <a:off x="320037" y="6465564"/>
            <a:ext cx="731840" cy="232483"/>
            <a:chOff x="468313" y="351632"/>
            <a:chExt cx="844550" cy="268288"/>
          </a:xfrm>
        </p:grpSpPr>
        <p:sp>
          <p:nvSpPr>
            <p:cNvPr id="8"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latin typeface="Arial"/>
              </a:rPr>
              <a:t>Copyright © </a:t>
            </a:r>
            <a:r>
              <a:rPr lang="en-US" dirty="0" err="1">
                <a:solidFill>
                  <a:schemeClr val="tx2"/>
                </a:solidFill>
                <a:latin typeface="Arial"/>
              </a:rPr>
              <a:t>Ciena</a:t>
            </a:r>
            <a:r>
              <a:rPr lang="en-US" dirty="0">
                <a:solidFill>
                  <a:schemeClr val="tx2"/>
                </a:solidFill>
                <a:latin typeface="Arial"/>
              </a:rPr>
              <a:t> Corporation 2016. All rights reserved. Confidential &amp; Proprietary.</a:t>
            </a:r>
          </a:p>
        </p:txBody>
      </p:sp>
      <p:sp>
        <p:nvSpPr>
          <p:cNvPr id="18"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tx2"/>
                </a:solidFill>
                <a:latin typeface="Arial"/>
              </a:rPr>
              <a:pPr/>
              <a:t>‹#›</a:t>
            </a:fld>
            <a:endParaRPr lang="en-US">
              <a:solidFill>
                <a:schemeClr val="tx2"/>
              </a:solidFill>
              <a:latin typeface="Arial"/>
            </a:endParaRPr>
          </a:p>
        </p:txBody>
      </p:sp>
    </p:spTree>
    <p:extLst>
      <p:ext uri="{BB962C8B-B14F-4D97-AF65-F5344CB8AC3E}">
        <p14:creationId xmlns:p14="http://schemas.microsoft.com/office/powerpoint/2010/main" val="91042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9" name="Freeform 6"/>
          <p:cNvSpPr>
            <a:spLocks noChangeAspect="1"/>
          </p:cNvSpPr>
          <p:nvPr userDrawn="1"/>
        </p:nvSpPr>
        <p:spPr bwMode="auto">
          <a:xfrm>
            <a:off x="0" y="0"/>
            <a:ext cx="6460761" cy="6858000"/>
          </a:xfrm>
          <a:custGeom>
            <a:avLst/>
            <a:gdLst>
              <a:gd name="T0" fmla="*/ 1692 w 1902"/>
              <a:gd name="T1" fmla="*/ 1080 h 2160"/>
              <a:gd name="T2" fmla="*/ 1902 w 1902"/>
              <a:gd name="T3" fmla="*/ 0 h 2160"/>
              <a:gd name="T4" fmla="*/ 0 w 1902"/>
              <a:gd name="T5" fmla="*/ 0 h 2160"/>
              <a:gd name="T6" fmla="*/ 0 w 1902"/>
              <a:gd name="T7" fmla="*/ 2160 h 2160"/>
              <a:gd name="T8" fmla="*/ 1902 w 1902"/>
              <a:gd name="T9" fmla="*/ 2160 h 2160"/>
              <a:gd name="T10" fmla="*/ 1692 w 1902"/>
              <a:gd name="T11" fmla="*/ 1080 h 2160"/>
            </a:gdLst>
            <a:ahLst/>
            <a:cxnLst>
              <a:cxn ang="0">
                <a:pos x="T0" y="T1"/>
              </a:cxn>
              <a:cxn ang="0">
                <a:pos x="T2" y="T3"/>
              </a:cxn>
              <a:cxn ang="0">
                <a:pos x="T4" y="T5"/>
              </a:cxn>
              <a:cxn ang="0">
                <a:pos x="T6" y="T7"/>
              </a:cxn>
              <a:cxn ang="0">
                <a:pos x="T8" y="T9"/>
              </a:cxn>
              <a:cxn ang="0">
                <a:pos x="T10" y="T11"/>
              </a:cxn>
            </a:cxnLst>
            <a:rect l="0" t="0" r="r" b="b"/>
            <a:pathLst>
              <a:path w="1902" h="2160">
                <a:moveTo>
                  <a:pt x="1692" y="1080"/>
                </a:moveTo>
                <a:cubicBezTo>
                  <a:pt x="1692" y="698"/>
                  <a:pt x="1767" y="334"/>
                  <a:pt x="1902" y="0"/>
                </a:cubicBezTo>
                <a:cubicBezTo>
                  <a:pt x="0" y="0"/>
                  <a:pt x="0" y="0"/>
                  <a:pt x="0" y="0"/>
                </a:cubicBezTo>
                <a:cubicBezTo>
                  <a:pt x="0" y="2160"/>
                  <a:pt x="0" y="2160"/>
                  <a:pt x="0" y="2160"/>
                </a:cubicBezTo>
                <a:cubicBezTo>
                  <a:pt x="1902" y="2160"/>
                  <a:pt x="1902" y="2160"/>
                  <a:pt x="1902" y="2160"/>
                </a:cubicBezTo>
                <a:cubicBezTo>
                  <a:pt x="1767" y="1826"/>
                  <a:pt x="1692" y="1462"/>
                  <a:pt x="1692" y="1080"/>
                </a:cubicBezTo>
                <a:close/>
              </a:path>
            </a:pathLst>
          </a:custGeom>
          <a:gradFill>
            <a:gsLst>
              <a:gs pos="0">
                <a:schemeClr val="accent4"/>
              </a:gs>
              <a:gs pos="82000">
                <a:schemeClr val="accent1"/>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6" name="Rectangle 2"/>
          <p:cNvSpPr>
            <a:spLocks noGrp="1" noChangeArrowheads="1"/>
          </p:cNvSpPr>
          <p:nvPr>
            <p:ph type="ctrTitle"/>
          </p:nvPr>
        </p:nvSpPr>
        <p:spPr>
          <a:xfrm>
            <a:off x="0" y="2848467"/>
            <a:ext cx="5760720" cy="1161067"/>
          </a:xfrm>
        </p:spPr>
        <p:txBody>
          <a:bodyPr anchor="ctr"/>
          <a:lstStyle>
            <a:lvl1pPr algn="ctr">
              <a:defRPr sz="2800" b="0">
                <a:solidFill>
                  <a:schemeClr val="bg1">
                    <a:alpha val="99000"/>
                  </a:schemeClr>
                </a:solidFill>
              </a:defRPr>
            </a:lvl1pPr>
          </a:lstStyle>
          <a:p>
            <a:r>
              <a:rPr lang="en-US" dirty="0"/>
              <a:t>Click to edit Master title style</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45476" y="2784458"/>
            <a:ext cx="2930109" cy="1152686"/>
          </a:xfrm>
          <a:prstGeom prst="rect">
            <a:avLst/>
          </a:prstGeom>
        </p:spPr>
      </p:pic>
      <p:sp>
        <p:nvSpPr>
          <p:cNvPr id="8"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tx2"/>
                </a:solidFill>
                <a:latin typeface="Arial"/>
              </a:rPr>
              <a:pPr/>
              <a:t>‹#›</a:t>
            </a:fld>
            <a:endParaRPr lang="en-US">
              <a:solidFill>
                <a:schemeClr val="tx2"/>
              </a:solidFill>
              <a:latin typeface="Arial"/>
            </a:endParaRPr>
          </a:p>
        </p:txBody>
      </p:sp>
      <p:sp>
        <p:nvSpPr>
          <p:cNvPr id="10" name="Footer Placeholder 3"/>
          <p:cNvSpPr txBox="1">
            <a:spLocks/>
          </p:cNvSpPr>
          <p:nvPr userDrawn="1"/>
        </p:nvSpPr>
        <p:spPr>
          <a:xfrm>
            <a:off x="320040" y="6469401"/>
            <a:ext cx="5029200" cy="365125"/>
          </a:xfrm>
          <a:prstGeom prst="rect">
            <a:avLst/>
          </a:prstGeom>
        </p:spPr>
        <p:txBody>
          <a:bodyPr vert="horz" lIns="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Arial"/>
              </a:rPr>
              <a:t>Copyright © Ciena Corporation 2016. All rights reserved. Confidential &amp; Proprietary.</a:t>
            </a:r>
            <a:endParaRPr lang="en-US" dirty="0">
              <a:solidFill>
                <a:schemeClr val="bg1"/>
              </a:solidFill>
              <a:latin typeface="Arial"/>
            </a:endParaRPr>
          </a:p>
        </p:txBody>
      </p:sp>
    </p:spTree>
    <p:extLst>
      <p:ext uri="{BB962C8B-B14F-4D97-AF65-F5344CB8AC3E}">
        <p14:creationId xmlns:p14="http://schemas.microsoft.com/office/powerpoint/2010/main" val="420968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9630"/>
            <a:ext cx="12188824" cy="6399133"/>
          </a:xfrm>
          <a:prstGeom prst="rect">
            <a:avLst/>
          </a:prstGeom>
        </p:spPr>
      </p:pic>
      <p:sp>
        <p:nvSpPr>
          <p:cNvPr id="15" name="TextBox 14"/>
          <p:cNvSpPr txBox="1"/>
          <p:nvPr userDrawn="1"/>
        </p:nvSpPr>
        <p:spPr>
          <a:xfrm>
            <a:off x="-1" y="6400800"/>
            <a:ext cx="12188952" cy="457200"/>
          </a:xfrm>
          <a:prstGeom prst="rect">
            <a:avLst/>
          </a:prstGeom>
          <a:solidFill>
            <a:schemeClr val="bg1"/>
          </a:solidFill>
        </p:spPr>
        <p:txBody>
          <a:bodyPr wrap="square" rtlCol="0">
            <a:noAutofit/>
          </a:bodyPr>
          <a:lstStyle/>
          <a:p>
            <a:endParaRPr lang="en-US" dirty="0"/>
          </a:p>
        </p:txBody>
      </p:sp>
      <p:sp>
        <p:nvSpPr>
          <p:cNvPr id="2" name="Title 1"/>
          <p:cNvSpPr>
            <a:spLocks noGrp="1"/>
          </p:cNvSpPr>
          <p:nvPr>
            <p:ph type="title" hasCustomPrompt="1"/>
          </p:nvPr>
        </p:nvSpPr>
        <p:spPr>
          <a:xfrm>
            <a:off x="320039" y="2743200"/>
            <a:ext cx="5486400" cy="1371600"/>
          </a:xfrm>
        </p:spPr>
        <p:txBody>
          <a:bodyPr anchor="t"/>
          <a:lstStyle>
            <a:lvl1pPr algn="l">
              <a:defRPr sz="2800" b="0"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20039" y="274320"/>
            <a:ext cx="5486400" cy="457200"/>
          </a:xfrm>
        </p:spPr>
        <p:txBody>
          <a:bodyPr anchor="t"/>
          <a:lstStyle>
            <a:lvl1pPr marL="0" indent="0">
              <a:buNone/>
              <a:defRPr sz="16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7" name="Group 6"/>
          <p:cNvGrpSpPr/>
          <p:nvPr userDrawn="1"/>
        </p:nvGrpSpPr>
        <p:grpSpPr>
          <a:xfrm>
            <a:off x="320037" y="6465564"/>
            <a:ext cx="731840" cy="232483"/>
            <a:chOff x="468313" y="351632"/>
            <a:chExt cx="844550" cy="268288"/>
          </a:xfrm>
        </p:grpSpPr>
        <p:sp>
          <p:nvSpPr>
            <p:cNvPr id="8"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solidFill>
                <a:latin typeface="Arial"/>
              </a:rPr>
              <a:t>Copyright © Ciena Corporation 2016. All rights reserved. Confidential &amp; Proprietary.</a:t>
            </a:r>
          </a:p>
        </p:txBody>
      </p:sp>
      <p:sp>
        <p:nvSpPr>
          <p:cNvPr id="17"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tx2"/>
                </a:solidFill>
                <a:latin typeface="Arial"/>
              </a:rPr>
              <a:pPr/>
              <a:t>‹#›</a:t>
            </a:fld>
            <a:endParaRPr lang="en-US">
              <a:solidFill>
                <a:schemeClr val="tx2"/>
              </a:solidFill>
              <a:latin typeface="Arial"/>
            </a:endParaRPr>
          </a:p>
        </p:txBody>
      </p:sp>
    </p:spTree>
    <p:extLst>
      <p:ext uri="{BB962C8B-B14F-4D97-AF65-F5344CB8AC3E}">
        <p14:creationId xmlns:p14="http://schemas.microsoft.com/office/powerpoint/2010/main" val="375872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79"/>
            <a:ext cx="12188824" cy="6399133"/>
          </a:xfrm>
          <a:prstGeom prst="rect">
            <a:avLst/>
          </a:prstGeom>
        </p:spPr>
      </p:pic>
      <p:sp>
        <p:nvSpPr>
          <p:cNvPr id="15" name="TextBox 14"/>
          <p:cNvSpPr txBox="1"/>
          <p:nvPr userDrawn="1"/>
        </p:nvSpPr>
        <p:spPr>
          <a:xfrm>
            <a:off x="-1" y="6400800"/>
            <a:ext cx="12188952" cy="457200"/>
          </a:xfrm>
          <a:prstGeom prst="rect">
            <a:avLst/>
          </a:prstGeom>
          <a:solidFill>
            <a:schemeClr val="bg1"/>
          </a:solidFill>
        </p:spPr>
        <p:txBody>
          <a:bodyPr wrap="square" rtlCol="0">
            <a:noAutofit/>
          </a:bodyPr>
          <a:lstStyle/>
          <a:p>
            <a:endParaRPr lang="en-US" dirty="0"/>
          </a:p>
        </p:txBody>
      </p:sp>
      <p:sp>
        <p:nvSpPr>
          <p:cNvPr id="2" name="Title 1"/>
          <p:cNvSpPr>
            <a:spLocks noGrp="1"/>
          </p:cNvSpPr>
          <p:nvPr>
            <p:ph type="title" hasCustomPrompt="1"/>
          </p:nvPr>
        </p:nvSpPr>
        <p:spPr>
          <a:xfrm>
            <a:off x="320039" y="2743200"/>
            <a:ext cx="5486400" cy="1371600"/>
          </a:xfrm>
        </p:spPr>
        <p:txBody>
          <a:bodyPr anchor="t"/>
          <a:lstStyle>
            <a:lvl1pPr algn="l">
              <a:defRPr sz="2800" b="0"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20039" y="274320"/>
            <a:ext cx="5486400" cy="457200"/>
          </a:xfrm>
        </p:spPr>
        <p:txBody>
          <a:bodyPr anchor="t"/>
          <a:lstStyle>
            <a:lvl1pPr marL="0" indent="0">
              <a:buNone/>
              <a:defRPr sz="16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7" name="Group 6"/>
          <p:cNvGrpSpPr/>
          <p:nvPr userDrawn="1"/>
        </p:nvGrpSpPr>
        <p:grpSpPr>
          <a:xfrm>
            <a:off x="320037" y="6465564"/>
            <a:ext cx="731840" cy="232483"/>
            <a:chOff x="468313" y="351632"/>
            <a:chExt cx="844550" cy="268288"/>
          </a:xfrm>
        </p:grpSpPr>
        <p:sp>
          <p:nvSpPr>
            <p:cNvPr id="8"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solidFill>
                <a:latin typeface="Arial"/>
              </a:rPr>
              <a:t>Copyright © Ciena Corporation 2016. All rights reserved. Confidential &amp; Proprietary.</a:t>
            </a:r>
          </a:p>
        </p:txBody>
      </p:sp>
      <p:sp>
        <p:nvSpPr>
          <p:cNvPr id="17"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tx2"/>
                </a:solidFill>
                <a:latin typeface="Arial"/>
              </a:rPr>
              <a:pPr/>
              <a:t>‹#›</a:t>
            </a:fld>
            <a:endParaRPr lang="en-US">
              <a:solidFill>
                <a:schemeClr val="tx2"/>
              </a:solidFill>
              <a:latin typeface="Arial"/>
            </a:endParaRPr>
          </a:p>
        </p:txBody>
      </p:sp>
    </p:spTree>
    <p:extLst>
      <p:ext uri="{BB962C8B-B14F-4D97-AF65-F5344CB8AC3E}">
        <p14:creationId xmlns:p14="http://schemas.microsoft.com/office/powerpoint/2010/main" val="101729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931"/>
            <a:ext cx="12188824" cy="6399133"/>
          </a:xfrm>
          <a:prstGeom prst="rect">
            <a:avLst/>
          </a:prstGeom>
        </p:spPr>
      </p:pic>
      <p:sp>
        <p:nvSpPr>
          <p:cNvPr id="15" name="TextBox 14"/>
          <p:cNvSpPr txBox="1"/>
          <p:nvPr userDrawn="1"/>
        </p:nvSpPr>
        <p:spPr>
          <a:xfrm>
            <a:off x="-1" y="6400800"/>
            <a:ext cx="12188952" cy="457200"/>
          </a:xfrm>
          <a:prstGeom prst="rect">
            <a:avLst/>
          </a:prstGeom>
          <a:solidFill>
            <a:schemeClr val="bg1"/>
          </a:solidFill>
        </p:spPr>
        <p:txBody>
          <a:bodyPr wrap="square" rtlCol="0">
            <a:noAutofit/>
          </a:bodyPr>
          <a:lstStyle/>
          <a:p>
            <a:endParaRPr lang="en-US" dirty="0"/>
          </a:p>
        </p:txBody>
      </p:sp>
      <p:sp>
        <p:nvSpPr>
          <p:cNvPr id="2" name="Title 1"/>
          <p:cNvSpPr>
            <a:spLocks noGrp="1"/>
          </p:cNvSpPr>
          <p:nvPr>
            <p:ph type="title" hasCustomPrompt="1"/>
          </p:nvPr>
        </p:nvSpPr>
        <p:spPr>
          <a:xfrm>
            <a:off x="320039" y="2743200"/>
            <a:ext cx="5486400" cy="1371600"/>
          </a:xfrm>
        </p:spPr>
        <p:txBody>
          <a:bodyPr anchor="t"/>
          <a:lstStyle>
            <a:lvl1pPr algn="l">
              <a:defRPr sz="2800" b="0"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20039" y="274320"/>
            <a:ext cx="5486400" cy="457200"/>
          </a:xfrm>
        </p:spPr>
        <p:txBody>
          <a:bodyPr anchor="t"/>
          <a:lstStyle>
            <a:lvl1pPr marL="0" indent="0">
              <a:buNone/>
              <a:defRPr sz="16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7" name="Group 6"/>
          <p:cNvGrpSpPr/>
          <p:nvPr userDrawn="1"/>
        </p:nvGrpSpPr>
        <p:grpSpPr>
          <a:xfrm>
            <a:off x="320037" y="6465564"/>
            <a:ext cx="731840" cy="232483"/>
            <a:chOff x="468313" y="351632"/>
            <a:chExt cx="844550" cy="268288"/>
          </a:xfrm>
        </p:grpSpPr>
        <p:sp>
          <p:nvSpPr>
            <p:cNvPr id="8"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solidFill>
                <a:latin typeface="Arial"/>
              </a:rPr>
              <a:t>Copyright © Ciena Corporation 2016. All rights reserved. Confidential &amp; Proprietary.</a:t>
            </a:r>
          </a:p>
        </p:txBody>
      </p:sp>
      <p:sp>
        <p:nvSpPr>
          <p:cNvPr id="17"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tx2"/>
                </a:solidFill>
                <a:latin typeface="Arial"/>
              </a:rPr>
              <a:pPr/>
              <a:t>‹#›</a:t>
            </a:fld>
            <a:endParaRPr lang="en-US">
              <a:solidFill>
                <a:schemeClr val="tx2"/>
              </a:solidFill>
              <a:latin typeface="Arial"/>
            </a:endParaRPr>
          </a:p>
        </p:txBody>
      </p:sp>
    </p:spTree>
    <p:extLst>
      <p:ext uri="{BB962C8B-B14F-4D97-AF65-F5344CB8AC3E}">
        <p14:creationId xmlns:p14="http://schemas.microsoft.com/office/powerpoint/2010/main" val="421991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00"/>
            <a:ext cx="12188824" cy="6399133"/>
          </a:xfrm>
          <a:prstGeom prst="rect">
            <a:avLst/>
          </a:prstGeom>
        </p:spPr>
      </p:pic>
      <p:sp>
        <p:nvSpPr>
          <p:cNvPr id="15" name="TextBox 14"/>
          <p:cNvSpPr txBox="1"/>
          <p:nvPr userDrawn="1"/>
        </p:nvSpPr>
        <p:spPr>
          <a:xfrm>
            <a:off x="-1" y="6400800"/>
            <a:ext cx="12188952" cy="457200"/>
          </a:xfrm>
          <a:prstGeom prst="rect">
            <a:avLst/>
          </a:prstGeom>
          <a:solidFill>
            <a:schemeClr val="bg1"/>
          </a:solidFill>
        </p:spPr>
        <p:txBody>
          <a:bodyPr wrap="square" rtlCol="0">
            <a:noAutofit/>
          </a:bodyPr>
          <a:lstStyle/>
          <a:p>
            <a:endParaRPr lang="en-US" dirty="0"/>
          </a:p>
        </p:txBody>
      </p:sp>
      <p:sp>
        <p:nvSpPr>
          <p:cNvPr id="2" name="Title 1"/>
          <p:cNvSpPr>
            <a:spLocks noGrp="1"/>
          </p:cNvSpPr>
          <p:nvPr>
            <p:ph type="title" hasCustomPrompt="1"/>
          </p:nvPr>
        </p:nvSpPr>
        <p:spPr>
          <a:xfrm>
            <a:off x="320039" y="2743200"/>
            <a:ext cx="5486400" cy="1371600"/>
          </a:xfrm>
        </p:spPr>
        <p:txBody>
          <a:bodyPr anchor="t"/>
          <a:lstStyle>
            <a:lvl1pPr algn="l">
              <a:defRPr sz="2800" b="0"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20039" y="274320"/>
            <a:ext cx="5486400" cy="457200"/>
          </a:xfrm>
        </p:spPr>
        <p:txBody>
          <a:bodyPr anchor="t"/>
          <a:lstStyle>
            <a:lvl1pPr marL="0" indent="0">
              <a:buNone/>
              <a:defRPr sz="16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7" name="Group 6"/>
          <p:cNvGrpSpPr/>
          <p:nvPr userDrawn="1"/>
        </p:nvGrpSpPr>
        <p:grpSpPr>
          <a:xfrm>
            <a:off x="320037" y="6465564"/>
            <a:ext cx="731840" cy="232483"/>
            <a:chOff x="468313" y="351632"/>
            <a:chExt cx="844550" cy="268288"/>
          </a:xfrm>
        </p:grpSpPr>
        <p:sp>
          <p:nvSpPr>
            <p:cNvPr id="8"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solidFill>
                <a:latin typeface="Arial"/>
              </a:rPr>
              <a:t>Copyright © Ciena Corporation 2016. All rights reserved. Confidential &amp; Proprietary.</a:t>
            </a:r>
          </a:p>
        </p:txBody>
      </p:sp>
      <p:sp>
        <p:nvSpPr>
          <p:cNvPr id="17"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tx2"/>
                </a:solidFill>
                <a:latin typeface="Arial"/>
              </a:rPr>
              <a:pPr/>
              <a:t>‹#›</a:t>
            </a:fld>
            <a:endParaRPr lang="en-US">
              <a:solidFill>
                <a:schemeClr val="tx2"/>
              </a:solidFill>
              <a:latin typeface="Arial"/>
            </a:endParaRPr>
          </a:p>
        </p:txBody>
      </p:sp>
    </p:spTree>
    <p:extLst>
      <p:ext uri="{BB962C8B-B14F-4D97-AF65-F5344CB8AC3E}">
        <p14:creationId xmlns:p14="http://schemas.microsoft.com/office/powerpoint/2010/main" val="245796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79"/>
            <a:ext cx="12188824" cy="6399133"/>
          </a:xfrm>
          <a:prstGeom prst="rect">
            <a:avLst/>
          </a:prstGeom>
        </p:spPr>
      </p:pic>
      <p:sp>
        <p:nvSpPr>
          <p:cNvPr id="15" name="TextBox 14"/>
          <p:cNvSpPr txBox="1"/>
          <p:nvPr userDrawn="1"/>
        </p:nvSpPr>
        <p:spPr>
          <a:xfrm>
            <a:off x="-1" y="6400800"/>
            <a:ext cx="12188952" cy="457200"/>
          </a:xfrm>
          <a:prstGeom prst="rect">
            <a:avLst/>
          </a:prstGeom>
          <a:solidFill>
            <a:schemeClr val="bg1"/>
          </a:solidFill>
        </p:spPr>
        <p:txBody>
          <a:bodyPr wrap="square" rtlCol="0">
            <a:noAutofit/>
          </a:bodyPr>
          <a:lstStyle/>
          <a:p>
            <a:endParaRPr lang="en-US" dirty="0"/>
          </a:p>
        </p:txBody>
      </p:sp>
      <p:sp>
        <p:nvSpPr>
          <p:cNvPr id="2" name="Title 1"/>
          <p:cNvSpPr>
            <a:spLocks noGrp="1"/>
          </p:cNvSpPr>
          <p:nvPr>
            <p:ph type="title" hasCustomPrompt="1"/>
          </p:nvPr>
        </p:nvSpPr>
        <p:spPr>
          <a:xfrm>
            <a:off x="320039" y="2743200"/>
            <a:ext cx="5486400" cy="1371600"/>
          </a:xfrm>
        </p:spPr>
        <p:txBody>
          <a:bodyPr anchor="t"/>
          <a:lstStyle>
            <a:lvl1pPr algn="l">
              <a:defRPr sz="2800" b="0"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20039" y="274320"/>
            <a:ext cx="5486400" cy="457200"/>
          </a:xfrm>
        </p:spPr>
        <p:txBody>
          <a:bodyPr anchor="t"/>
          <a:lstStyle>
            <a:lvl1pPr marL="0" indent="0">
              <a:buNone/>
              <a:defRPr sz="16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7" name="Group 6"/>
          <p:cNvGrpSpPr/>
          <p:nvPr userDrawn="1"/>
        </p:nvGrpSpPr>
        <p:grpSpPr>
          <a:xfrm>
            <a:off x="320037" y="6465564"/>
            <a:ext cx="731840" cy="232483"/>
            <a:chOff x="468313" y="351632"/>
            <a:chExt cx="844550" cy="268288"/>
          </a:xfrm>
        </p:grpSpPr>
        <p:sp>
          <p:nvSpPr>
            <p:cNvPr id="8"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solidFill>
                <a:latin typeface="Arial"/>
              </a:rPr>
              <a:t>Copyright © Ciena Corporation 2016. All rights reserved. Confidential &amp; Proprietary.</a:t>
            </a:r>
          </a:p>
        </p:txBody>
      </p:sp>
      <p:sp>
        <p:nvSpPr>
          <p:cNvPr id="17"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tx2"/>
                </a:solidFill>
                <a:latin typeface="Arial"/>
              </a:rPr>
              <a:pPr/>
              <a:t>‹#›</a:t>
            </a:fld>
            <a:endParaRPr lang="en-US">
              <a:solidFill>
                <a:schemeClr val="tx2"/>
              </a:solidFill>
              <a:latin typeface="Arial"/>
            </a:endParaRPr>
          </a:p>
        </p:txBody>
      </p:sp>
    </p:spTree>
    <p:extLst>
      <p:ext uri="{BB962C8B-B14F-4D97-AF65-F5344CB8AC3E}">
        <p14:creationId xmlns:p14="http://schemas.microsoft.com/office/powerpoint/2010/main" val="226478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400799"/>
          </a:xfrm>
          <a:prstGeom prst="rect">
            <a:avLst/>
          </a:prstGeom>
        </p:spPr>
      </p:pic>
      <p:sp>
        <p:nvSpPr>
          <p:cNvPr id="15" name="TextBox 14"/>
          <p:cNvSpPr txBox="1"/>
          <p:nvPr userDrawn="1"/>
        </p:nvSpPr>
        <p:spPr>
          <a:xfrm>
            <a:off x="-1" y="6400800"/>
            <a:ext cx="12188952" cy="457200"/>
          </a:xfrm>
          <a:prstGeom prst="rect">
            <a:avLst/>
          </a:prstGeom>
          <a:solidFill>
            <a:schemeClr val="bg1"/>
          </a:solidFill>
        </p:spPr>
        <p:txBody>
          <a:bodyPr wrap="square" rtlCol="0">
            <a:noAutofit/>
          </a:bodyPr>
          <a:lstStyle/>
          <a:p>
            <a:endParaRPr lang="en-US" dirty="0"/>
          </a:p>
        </p:txBody>
      </p:sp>
      <p:sp>
        <p:nvSpPr>
          <p:cNvPr id="2" name="Title 1"/>
          <p:cNvSpPr>
            <a:spLocks noGrp="1"/>
          </p:cNvSpPr>
          <p:nvPr>
            <p:ph type="title" hasCustomPrompt="1"/>
          </p:nvPr>
        </p:nvSpPr>
        <p:spPr>
          <a:xfrm>
            <a:off x="320039" y="2743200"/>
            <a:ext cx="5486400" cy="1371600"/>
          </a:xfrm>
        </p:spPr>
        <p:txBody>
          <a:bodyPr anchor="t"/>
          <a:lstStyle>
            <a:lvl1pPr algn="l">
              <a:defRPr sz="2800" b="0"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20039" y="274320"/>
            <a:ext cx="5486400" cy="457200"/>
          </a:xfrm>
        </p:spPr>
        <p:txBody>
          <a:bodyPr anchor="t"/>
          <a:lstStyle>
            <a:lvl1pPr marL="0" indent="0">
              <a:buNone/>
              <a:defRPr sz="16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7" name="Group 6"/>
          <p:cNvGrpSpPr/>
          <p:nvPr userDrawn="1"/>
        </p:nvGrpSpPr>
        <p:grpSpPr>
          <a:xfrm>
            <a:off x="320037" y="6465564"/>
            <a:ext cx="731840" cy="232483"/>
            <a:chOff x="468313" y="351632"/>
            <a:chExt cx="844550" cy="268288"/>
          </a:xfrm>
        </p:grpSpPr>
        <p:sp>
          <p:nvSpPr>
            <p:cNvPr id="8" name="Freeform 15"/>
            <p:cNvSpPr>
              <a:spLocks/>
            </p:cNvSpPr>
            <p:nvPr userDrawn="1"/>
          </p:nvSpPr>
          <p:spPr bwMode="auto">
            <a:xfrm>
              <a:off x="468313" y="434182"/>
              <a:ext cx="144463" cy="185738"/>
            </a:xfrm>
            <a:custGeom>
              <a:avLst/>
              <a:gdLst>
                <a:gd name="T0" fmla="*/ 385 w 385"/>
                <a:gd name="T1" fmla="*/ 21 h 491"/>
                <a:gd name="T2" fmla="*/ 262 w 385"/>
                <a:gd name="T3" fmla="*/ 0 h 491"/>
                <a:gd name="T4" fmla="*/ 0 w 385"/>
                <a:gd name="T5" fmla="*/ 247 h 491"/>
                <a:gd name="T6" fmla="*/ 249 w 385"/>
                <a:gd name="T7" fmla="*/ 491 h 491"/>
                <a:gd name="T8" fmla="*/ 385 w 385"/>
                <a:gd name="T9" fmla="*/ 465 h 491"/>
                <a:gd name="T10" fmla="*/ 385 w 385"/>
                <a:gd name="T11" fmla="*/ 341 h 491"/>
                <a:gd name="T12" fmla="*/ 290 w 385"/>
                <a:gd name="T13" fmla="*/ 358 h 491"/>
                <a:gd name="T14" fmla="*/ 162 w 385"/>
                <a:gd name="T15" fmla="*/ 250 h 491"/>
                <a:gd name="T16" fmla="*/ 292 w 385"/>
                <a:gd name="T17" fmla="*/ 135 h 491"/>
                <a:gd name="T18" fmla="*/ 385 w 385"/>
                <a:gd name="T19" fmla="*/ 152 h 491"/>
                <a:gd name="T20" fmla="*/ 385 w 385"/>
                <a:gd name="T21" fmla="*/ 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491">
                  <a:moveTo>
                    <a:pt x="385" y="21"/>
                  </a:moveTo>
                  <a:cubicBezTo>
                    <a:pt x="348" y="10"/>
                    <a:pt x="297" y="0"/>
                    <a:pt x="262" y="0"/>
                  </a:cubicBezTo>
                  <a:cubicBezTo>
                    <a:pt x="117" y="0"/>
                    <a:pt x="0" y="88"/>
                    <a:pt x="0" y="247"/>
                  </a:cubicBezTo>
                  <a:cubicBezTo>
                    <a:pt x="0" y="409"/>
                    <a:pt x="113" y="491"/>
                    <a:pt x="249" y="491"/>
                  </a:cubicBezTo>
                  <a:cubicBezTo>
                    <a:pt x="288" y="491"/>
                    <a:pt x="349" y="483"/>
                    <a:pt x="385" y="465"/>
                  </a:cubicBezTo>
                  <a:cubicBezTo>
                    <a:pt x="385" y="341"/>
                    <a:pt x="385" y="341"/>
                    <a:pt x="385" y="341"/>
                  </a:cubicBezTo>
                  <a:cubicBezTo>
                    <a:pt x="354" y="353"/>
                    <a:pt x="318" y="358"/>
                    <a:pt x="290" y="358"/>
                  </a:cubicBezTo>
                  <a:cubicBezTo>
                    <a:pt x="231" y="358"/>
                    <a:pt x="162" y="323"/>
                    <a:pt x="162" y="250"/>
                  </a:cubicBezTo>
                  <a:cubicBezTo>
                    <a:pt x="162" y="167"/>
                    <a:pt x="227" y="135"/>
                    <a:pt x="292" y="135"/>
                  </a:cubicBezTo>
                  <a:cubicBezTo>
                    <a:pt x="323" y="135"/>
                    <a:pt x="358" y="145"/>
                    <a:pt x="385" y="152"/>
                  </a:cubicBezTo>
                  <a:lnTo>
                    <a:pt x="385" y="21"/>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noEditPoints="1"/>
            </p:cNvSpPr>
            <p:nvPr userDrawn="1"/>
          </p:nvSpPr>
          <p:spPr bwMode="auto">
            <a:xfrm>
              <a:off x="1100138" y="435770"/>
              <a:ext cx="171450" cy="182563"/>
            </a:xfrm>
            <a:custGeom>
              <a:avLst/>
              <a:gdLst>
                <a:gd name="T0" fmla="*/ 158 w 455"/>
                <a:gd name="T1" fmla="*/ 487 h 487"/>
                <a:gd name="T2" fmla="*/ 296 w 455"/>
                <a:gd name="T3" fmla="*/ 428 h 487"/>
                <a:gd name="T4" fmla="*/ 296 w 455"/>
                <a:gd name="T5" fmla="*/ 476 h 487"/>
                <a:gd name="T6" fmla="*/ 455 w 455"/>
                <a:gd name="T7" fmla="*/ 476 h 487"/>
                <a:gd name="T8" fmla="*/ 455 w 455"/>
                <a:gd name="T9" fmla="*/ 207 h 487"/>
                <a:gd name="T10" fmla="*/ 408 w 455"/>
                <a:gd name="T11" fmla="*/ 58 h 487"/>
                <a:gd name="T12" fmla="*/ 230 w 455"/>
                <a:gd name="T13" fmla="*/ 0 h 487"/>
                <a:gd name="T14" fmla="*/ 37 w 455"/>
                <a:gd name="T15" fmla="*/ 38 h 487"/>
                <a:gd name="T16" fmla="*/ 37 w 455"/>
                <a:gd name="T17" fmla="*/ 156 h 487"/>
                <a:gd name="T18" fmla="*/ 203 w 455"/>
                <a:gd name="T19" fmla="*/ 127 h 487"/>
                <a:gd name="T20" fmla="*/ 297 w 455"/>
                <a:gd name="T21" fmla="*/ 203 h 487"/>
                <a:gd name="T22" fmla="*/ 297 w 455"/>
                <a:gd name="T23" fmla="*/ 211 h 487"/>
                <a:gd name="T24" fmla="*/ 184 w 455"/>
                <a:gd name="T25" fmla="*/ 193 h 487"/>
                <a:gd name="T26" fmla="*/ 0 w 455"/>
                <a:gd name="T27" fmla="*/ 340 h 487"/>
                <a:gd name="T28" fmla="*/ 0 w 455"/>
                <a:gd name="T29" fmla="*/ 342 h 487"/>
                <a:gd name="T30" fmla="*/ 158 w 455"/>
                <a:gd name="T31" fmla="*/ 487 h 487"/>
                <a:gd name="T32" fmla="*/ 217 w 455"/>
                <a:gd name="T33" fmla="*/ 384 h 487"/>
                <a:gd name="T34" fmla="*/ 159 w 455"/>
                <a:gd name="T35" fmla="*/ 332 h 487"/>
                <a:gd name="T36" fmla="*/ 159 w 455"/>
                <a:gd name="T37" fmla="*/ 331 h 487"/>
                <a:gd name="T38" fmla="*/ 234 w 455"/>
                <a:gd name="T39" fmla="*/ 273 h 487"/>
                <a:gd name="T40" fmla="*/ 298 w 455"/>
                <a:gd name="T41" fmla="*/ 288 h 487"/>
                <a:gd name="T42" fmla="*/ 217 w 455"/>
                <a:gd name="T43" fmla="*/ 3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5" h="487">
                  <a:moveTo>
                    <a:pt x="158" y="487"/>
                  </a:moveTo>
                  <a:cubicBezTo>
                    <a:pt x="220" y="487"/>
                    <a:pt x="264" y="463"/>
                    <a:pt x="296" y="428"/>
                  </a:cubicBezTo>
                  <a:cubicBezTo>
                    <a:pt x="296" y="476"/>
                    <a:pt x="296" y="476"/>
                    <a:pt x="296" y="476"/>
                  </a:cubicBezTo>
                  <a:cubicBezTo>
                    <a:pt x="455" y="476"/>
                    <a:pt x="455" y="476"/>
                    <a:pt x="455" y="476"/>
                  </a:cubicBezTo>
                  <a:cubicBezTo>
                    <a:pt x="455" y="207"/>
                    <a:pt x="455" y="207"/>
                    <a:pt x="455" y="207"/>
                  </a:cubicBezTo>
                  <a:cubicBezTo>
                    <a:pt x="455" y="141"/>
                    <a:pt x="444" y="92"/>
                    <a:pt x="408" y="58"/>
                  </a:cubicBezTo>
                  <a:cubicBezTo>
                    <a:pt x="371" y="20"/>
                    <a:pt x="314" y="0"/>
                    <a:pt x="230" y="0"/>
                  </a:cubicBezTo>
                  <a:cubicBezTo>
                    <a:pt x="162" y="1"/>
                    <a:pt x="98" y="18"/>
                    <a:pt x="37" y="38"/>
                  </a:cubicBezTo>
                  <a:cubicBezTo>
                    <a:pt x="37" y="156"/>
                    <a:pt x="37" y="156"/>
                    <a:pt x="37" y="156"/>
                  </a:cubicBezTo>
                  <a:cubicBezTo>
                    <a:pt x="90" y="136"/>
                    <a:pt x="154" y="127"/>
                    <a:pt x="203" y="127"/>
                  </a:cubicBezTo>
                  <a:cubicBezTo>
                    <a:pt x="266" y="127"/>
                    <a:pt x="297" y="155"/>
                    <a:pt x="297" y="203"/>
                  </a:cubicBezTo>
                  <a:cubicBezTo>
                    <a:pt x="297" y="211"/>
                    <a:pt x="297" y="211"/>
                    <a:pt x="297" y="211"/>
                  </a:cubicBezTo>
                  <a:cubicBezTo>
                    <a:pt x="270" y="202"/>
                    <a:pt x="227" y="193"/>
                    <a:pt x="184" y="193"/>
                  </a:cubicBezTo>
                  <a:cubicBezTo>
                    <a:pt x="74" y="193"/>
                    <a:pt x="0" y="243"/>
                    <a:pt x="0" y="340"/>
                  </a:cubicBezTo>
                  <a:cubicBezTo>
                    <a:pt x="0" y="342"/>
                    <a:pt x="0" y="342"/>
                    <a:pt x="0" y="342"/>
                  </a:cubicBezTo>
                  <a:cubicBezTo>
                    <a:pt x="0" y="435"/>
                    <a:pt x="69" y="487"/>
                    <a:pt x="158" y="487"/>
                  </a:cubicBezTo>
                  <a:moveTo>
                    <a:pt x="217" y="384"/>
                  </a:moveTo>
                  <a:cubicBezTo>
                    <a:pt x="183" y="384"/>
                    <a:pt x="159" y="364"/>
                    <a:pt x="159" y="332"/>
                  </a:cubicBezTo>
                  <a:cubicBezTo>
                    <a:pt x="159" y="331"/>
                    <a:pt x="159" y="331"/>
                    <a:pt x="159" y="331"/>
                  </a:cubicBezTo>
                  <a:cubicBezTo>
                    <a:pt x="159" y="296"/>
                    <a:pt x="187" y="273"/>
                    <a:pt x="234" y="273"/>
                  </a:cubicBezTo>
                  <a:cubicBezTo>
                    <a:pt x="259" y="273"/>
                    <a:pt x="280" y="280"/>
                    <a:pt x="298" y="288"/>
                  </a:cubicBezTo>
                  <a:cubicBezTo>
                    <a:pt x="298" y="347"/>
                    <a:pt x="265" y="384"/>
                    <a:pt x="217" y="384"/>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p:cNvSpPr>
            <p:nvPr userDrawn="1"/>
          </p:nvSpPr>
          <p:spPr bwMode="auto">
            <a:xfrm>
              <a:off x="912813" y="435770"/>
              <a:ext cx="173038" cy="179388"/>
            </a:xfrm>
            <a:custGeom>
              <a:avLst/>
              <a:gdLst>
                <a:gd name="T0" fmla="*/ 0 w 457"/>
                <a:gd name="T1" fmla="*/ 13 h 475"/>
                <a:gd name="T2" fmla="*/ 157 w 457"/>
                <a:gd name="T3" fmla="*/ 13 h 475"/>
                <a:gd name="T4" fmla="*/ 157 w 457"/>
                <a:gd name="T5" fmla="*/ 83 h 475"/>
                <a:gd name="T6" fmla="*/ 164 w 457"/>
                <a:gd name="T7" fmla="*/ 75 h 475"/>
                <a:gd name="T8" fmla="*/ 301 w 457"/>
                <a:gd name="T9" fmla="*/ 0 h 475"/>
                <a:gd name="T10" fmla="*/ 457 w 457"/>
                <a:gd name="T11" fmla="*/ 169 h 475"/>
                <a:gd name="T12" fmla="*/ 457 w 457"/>
                <a:gd name="T13" fmla="*/ 475 h 475"/>
                <a:gd name="T14" fmla="*/ 300 w 457"/>
                <a:gd name="T15" fmla="*/ 475 h 475"/>
                <a:gd name="T16" fmla="*/ 300 w 457"/>
                <a:gd name="T17" fmla="*/ 222 h 475"/>
                <a:gd name="T18" fmla="*/ 230 w 457"/>
                <a:gd name="T19" fmla="*/ 139 h 475"/>
                <a:gd name="T20" fmla="*/ 157 w 457"/>
                <a:gd name="T21" fmla="*/ 222 h 475"/>
                <a:gd name="T22" fmla="*/ 157 w 457"/>
                <a:gd name="T23" fmla="*/ 475 h 475"/>
                <a:gd name="T24" fmla="*/ 0 w 457"/>
                <a:gd name="T25" fmla="*/ 475 h 475"/>
                <a:gd name="T26" fmla="*/ 0 w 457"/>
                <a:gd name="T27" fmla="*/ 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475">
                  <a:moveTo>
                    <a:pt x="0" y="13"/>
                  </a:moveTo>
                  <a:cubicBezTo>
                    <a:pt x="157" y="13"/>
                    <a:pt x="157" y="13"/>
                    <a:pt x="157" y="13"/>
                  </a:cubicBezTo>
                  <a:cubicBezTo>
                    <a:pt x="157" y="83"/>
                    <a:pt x="157" y="83"/>
                    <a:pt x="157" y="83"/>
                  </a:cubicBezTo>
                  <a:cubicBezTo>
                    <a:pt x="164" y="75"/>
                    <a:pt x="164" y="75"/>
                    <a:pt x="164" y="75"/>
                  </a:cubicBezTo>
                  <a:cubicBezTo>
                    <a:pt x="194" y="37"/>
                    <a:pt x="236" y="0"/>
                    <a:pt x="301" y="0"/>
                  </a:cubicBezTo>
                  <a:cubicBezTo>
                    <a:pt x="399" y="0"/>
                    <a:pt x="457" y="64"/>
                    <a:pt x="457" y="169"/>
                  </a:cubicBezTo>
                  <a:cubicBezTo>
                    <a:pt x="457" y="475"/>
                    <a:pt x="457" y="475"/>
                    <a:pt x="457" y="475"/>
                  </a:cubicBezTo>
                  <a:cubicBezTo>
                    <a:pt x="300" y="475"/>
                    <a:pt x="300" y="475"/>
                    <a:pt x="300" y="475"/>
                  </a:cubicBezTo>
                  <a:cubicBezTo>
                    <a:pt x="300" y="222"/>
                    <a:pt x="300" y="222"/>
                    <a:pt x="300" y="222"/>
                  </a:cubicBezTo>
                  <a:cubicBezTo>
                    <a:pt x="300" y="169"/>
                    <a:pt x="272" y="139"/>
                    <a:pt x="230" y="139"/>
                  </a:cubicBezTo>
                  <a:cubicBezTo>
                    <a:pt x="188" y="139"/>
                    <a:pt x="157" y="169"/>
                    <a:pt x="157" y="222"/>
                  </a:cubicBezTo>
                  <a:cubicBezTo>
                    <a:pt x="157" y="475"/>
                    <a:pt x="157" y="475"/>
                    <a:pt x="157" y="475"/>
                  </a:cubicBezTo>
                  <a:cubicBezTo>
                    <a:pt x="0" y="475"/>
                    <a:pt x="0" y="475"/>
                    <a:pt x="0" y="475"/>
                  </a:cubicBezTo>
                  <a:lnTo>
                    <a:pt x="0" y="13"/>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noEditPoints="1"/>
            </p:cNvSpPr>
            <p:nvPr userDrawn="1"/>
          </p:nvSpPr>
          <p:spPr bwMode="auto">
            <a:xfrm>
              <a:off x="636588" y="429420"/>
              <a:ext cx="258763" cy="190500"/>
            </a:xfrm>
            <a:custGeom>
              <a:avLst/>
              <a:gdLst>
                <a:gd name="T0" fmla="*/ 683 w 683"/>
                <a:gd name="T1" fmla="*/ 433 h 506"/>
                <a:gd name="T2" fmla="*/ 484 w 683"/>
                <a:gd name="T3" fmla="*/ 502 h 506"/>
                <a:gd name="T4" fmla="*/ 331 w 683"/>
                <a:gd name="T5" fmla="*/ 455 h 506"/>
                <a:gd name="T6" fmla="*/ 119 w 683"/>
                <a:gd name="T7" fmla="*/ 494 h 506"/>
                <a:gd name="T8" fmla="*/ 0 w 683"/>
                <a:gd name="T9" fmla="*/ 322 h 506"/>
                <a:gd name="T10" fmla="*/ 0 w 683"/>
                <a:gd name="T11" fmla="*/ 33 h 506"/>
                <a:gd name="T12" fmla="*/ 147 w 683"/>
                <a:gd name="T13" fmla="*/ 33 h 506"/>
                <a:gd name="T14" fmla="*/ 151 w 683"/>
                <a:gd name="T15" fmla="*/ 274 h 506"/>
                <a:gd name="T16" fmla="*/ 264 w 683"/>
                <a:gd name="T17" fmla="*/ 374 h 506"/>
                <a:gd name="T18" fmla="*/ 239 w 683"/>
                <a:gd name="T19" fmla="*/ 258 h 506"/>
                <a:gd name="T20" fmla="*/ 485 w 683"/>
                <a:gd name="T21" fmla="*/ 0 h 506"/>
                <a:gd name="T22" fmla="*/ 623 w 683"/>
                <a:gd name="T23" fmla="*/ 225 h 506"/>
                <a:gd name="T24" fmla="*/ 475 w 683"/>
                <a:gd name="T25" fmla="*/ 369 h 506"/>
                <a:gd name="T26" fmla="*/ 683 w 683"/>
                <a:gd name="T27" fmla="*/ 342 h 506"/>
                <a:gd name="T28" fmla="*/ 683 w 683"/>
                <a:gd name="T29" fmla="*/ 433 h 506"/>
                <a:gd name="T30" fmla="*/ 514 w 683"/>
                <a:gd name="T31" fmla="*/ 231 h 506"/>
                <a:gd name="T32" fmla="*/ 477 w 683"/>
                <a:gd name="T33" fmla="*/ 134 h 506"/>
                <a:gd name="T34" fmla="*/ 422 w 683"/>
                <a:gd name="T35" fmla="*/ 310 h 506"/>
                <a:gd name="T36" fmla="*/ 514 w 683"/>
                <a:gd name="T37" fmla="*/ 23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506">
                  <a:moveTo>
                    <a:pt x="683" y="433"/>
                  </a:moveTo>
                  <a:cubicBezTo>
                    <a:pt x="634" y="467"/>
                    <a:pt x="566" y="502"/>
                    <a:pt x="484" y="502"/>
                  </a:cubicBezTo>
                  <a:cubicBezTo>
                    <a:pt x="425" y="502"/>
                    <a:pt x="372" y="483"/>
                    <a:pt x="331" y="455"/>
                  </a:cubicBezTo>
                  <a:cubicBezTo>
                    <a:pt x="247" y="493"/>
                    <a:pt x="183" y="506"/>
                    <a:pt x="119" y="494"/>
                  </a:cubicBezTo>
                  <a:cubicBezTo>
                    <a:pt x="15" y="476"/>
                    <a:pt x="0" y="383"/>
                    <a:pt x="0" y="322"/>
                  </a:cubicBezTo>
                  <a:cubicBezTo>
                    <a:pt x="0" y="33"/>
                    <a:pt x="0" y="33"/>
                    <a:pt x="0" y="33"/>
                  </a:cubicBezTo>
                  <a:cubicBezTo>
                    <a:pt x="147" y="33"/>
                    <a:pt x="147" y="33"/>
                    <a:pt x="147" y="33"/>
                  </a:cubicBezTo>
                  <a:cubicBezTo>
                    <a:pt x="147" y="33"/>
                    <a:pt x="148" y="174"/>
                    <a:pt x="151" y="274"/>
                  </a:cubicBezTo>
                  <a:cubicBezTo>
                    <a:pt x="154" y="356"/>
                    <a:pt x="172" y="400"/>
                    <a:pt x="264" y="374"/>
                  </a:cubicBezTo>
                  <a:cubicBezTo>
                    <a:pt x="248" y="340"/>
                    <a:pt x="239" y="300"/>
                    <a:pt x="239" y="258"/>
                  </a:cubicBezTo>
                  <a:cubicBezTo>
                    <a:pt x="242" y="122"/>
                    <a:pt x="346" y="0"/>
                    <a:pt x="485" y="0"/>
                  </a:cubicBezTo>
                  <a:cubicBezTo>
                    <a:pt x="642" y="0"/>
                    <a:pt x="680" y="134"/>
                    <a:pt x="623" y="225"/>
                  </a:cubicBezTo>
                  <a:cubicBezTo>
                    <a:pt x="587" y="282"/>
                    <a:pt x="532" y="330"/>
                    <a:pt x="475" y="369"/>
                  </a:cubicBezTo>
                  <a:cubicBezTo>
                    <a:pt x="531" y="410"/>
                    <a:pt x="621" y="381"/>
                    <a:pt x="683" y="342"/>
                  </a:cubicBezTo>
                  <a:lnTo>
                    <a:pt x="683" y="433"/>
                  </a:lnTo>
                  <a:close/>
                  <a:moveTo>
                    <a:pt x="514" y="231"/>
                  </a:moveTo>
                  <a:cubicBezTo>
                    <a:pt x="568" y="163"/>
                    <a:pt x="525" y="122"/>
                    <a:pt x="477" y="134"/>
                  </a:cubicBezTo>
                  <a:cubicBezTo>
                    <a:pt x="435" y="144"/>
                    <a:pt x="369" y="212"/>
                    <a:pt x="422" y="310"/>
                  </a:cubicBezTo>
                  <a:cubicBezTo>
                    <a:pt x="460" y="285"/>
                    <a:pt x="492" y="259"/>
                    <a:pt x="514" y="231"/>
                  </a:cubicBezTo>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19"/>
            <p:cNvSpPr>
              <a:spLocks noChangeArrowheads="1"/>
            </p:cNvSpPr>
            <p:nvPr userDrawn="1"/>
          </p:nvSpPr>
          <p:spPr bwMode="auto">
            <a:xfrm>
              <a:off x="631826" y="351632"/>
              <a:ext cx="66675" cy="66675"/>
            </a:xfrm>
            <a:prstGeom prst="ellipse">
              <a:avLst/>
            </a:pr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noEditPoints="1"/>
            </p:cNvSpPr>
            <p:nvPr userDrawn="1"/>
          </p:nvSpPr>
          <p:spPr bwMode="auto">
            <a:xfrm>
              <a:off x="1290638" y="592932"/>
              <a:ext cx="22225" cy="22225"/>
            </a:xfrm>
            <a:custGeom>
              <a:avLst/>
              <a:gdLst>
                <a:gd name="T0" fmla="*/ 29 w 58"/>
                <a:gd name="T1" fmla="*/ 0 h 57"/>
                <a:gd name="T2" fmla="*/ 58 w 58"/>
                <a:gd name="T3" fmla="*/ 28 h 57"/>
                <a:gd name="T4" fmla="*/ 29 w 58"/>
                <a:gd name="T5" fmla="*/ 57 h 57"/>
                <a:gd name="T6" fmla="*/ 0 w 58"/>
                <a:gd name="T7" fmla="*/ 29 h 57"/>
                <a:gd name="T8" fmla="*/ 29 w 58"/>
                <a:gd name="T9" fmla="*/ 0 h 57"/>
                <a:gd name="T10" fmla="*/ 29 w 58"/>
                <a:gd name="T11" fmla="*/ 53 h 57"/>
                <a:gd name="T12" fmla="*/ 54 w 58"/>
                <a:gd name="T13" fmla="*/ 28 h 57"/>
                <a:gd name="T14" fmla="*/ 29 w 58"/>
                <a:gd name="T15" fmla="*/ 4 h 57"/>
                <a:gd name="T16" fmla="*/ 5 w 58"/>
                <a:gd name="T17" fmla="*/ 29 h 57"/>
                <a:gd name="T18" fmla="*/ 29 w 58"/>
                <a:gd name="T19" fmla="*/ 53 h 57"/>
                <a:gd name="T20" fmla="*/ 19 w 58"/>
                <a:gd name="T21" fmla="*/ 12 h 57"/>
                <a:gd name="T22" fmla="*/ 31 w 58"/>
                <a:gd name="T23" fmla="*/ 12 h 57"/>
                <a:gd name="T24" fmla="*/ 43 w 58"/>
                <a:gd name="T25" fmla="*/ 22 h 57"/>
                <a:gd name="T26" fmla="*/ 34 w 58"/>
                <a:gd name="T27" fmla="*/ 31 h 57"/>
                <a:gd name="T28" fmla="*/ 43 w 58"/>
                <a:gd name="T29" fmla="*/ 45 h 57"/>
                <a:gd name="T30" fmla="*/ 38 w 58"/>
                <a:gd name="T31" fmla="*/ 45 h 57"/>
                <a:gd name="T32" fmla="*/ 29 w 58"/>
                <a:gd name="T33" fmla="*/ 31 h 57"/>
                <a:gd name="T34" fmla="*/ 23 w 58"/>
                <a:gd name="T35" fmla="*/ 31 h 57"/>
                <a:gd name="T36" fmla="*/ 23 w 58"/>
                <a:gd name="T37" fmla="*/ 45 h 57"/>
                <a:gd name="T38" fmla="*/ 19 w 58"/>
                <a:gd name="T39" fmla="*/ 45 h 57"/>
                <a:gd name="T40" fmla="*/ 19 w 58"/>
                <a:gd name="T41" fmla="*/ 12 h 57"/>
                <a:gd name="T42" fmla="*/ 23 w 58"/>
                <a:gd name="T43" fmla="*/ 27 h 57"/>
                <a:gd name="T44" fmla="*/ 29 w 58"/>
                <a:gd name="T45" fmla="*/ 27 h 57"/>
                <a:gd name="T46" fmla="*/ 38 w 58"/>
                <a:gd name="T47" fmla="*/ 21 h 57"/>
                <a:gd name="T48" fmla="*/ 30 w 58"/>
                <a:gd name="T49" fmla="*/ 16 h 57"/>
                <a:gd name="T50" fmla="*/ 23 w 58"/>
                <a:gd name="T51" fmla="*/ 16 h 57"/>
                <a:gd name="T52" fmla="*/ 23 w 58"/>
                <a:gd name="T53"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7">
                  <a:moveTo>
                    <a:pt x="29" y="0"/>
                  </a:moveTo>
                  <a:cubicBezTo>
                    <a:pt x="45" y="0"/>
                    <a:pt x="58" y="12"/>
                    <a:pt x="58" y="28"/>
                  </a:cubicBezTo>
                  <a:cubicBezTo>
                    <a:pt x="58" y="45"/>
                    <a:pt x="45" y="57"/>
                    <a:pt x="29" y="57"/>
                  </a:cubicBezTo>
                  <a:cubicBezTo>
                    <a:pt x="14" y="57"/>
                    <a:pt x="0" y="45"/>
                    <a:pt x="0" y="29"/>
                  </a:cubicBezTo>
                  <a:cubicBezTo>
                    <a:pt x="0" y="12"/>
                    <a:pt x="14" y="0"/>
                    <a:pt x="29" y="0"/>
                  </a:cubicBezTo>
                  <a:moveTo>
                    <a:pt x="29" y="53"/>
                  </a:moveTo>
                  <a:cubicBezTo>
                    <a:pt x="43" y="53"/>
                    <a:pt x="54" y="42"/>
                    <a:pt x="54" y="28"/>
                  </a:cubicBezTo>
                  <a:cubicBezTo>
                    <a:pt x="54" y="15"/>
                    <a:pt x="43" y="4"/>
                    <a:pt x="29" y="4"/>
                  </a:cubicBezTo>
                  <a:cubicBezTo>
                    <a:pt x="16" y="4"/>
                    <a:pt x="5" y="15"/>
                    <a:pt x="5" y="29"/>
                  </a:cubicBezTo>
                  <a:cubicBezTo>
                    <a:pt x="5" y="42"/>
                    <a:pt x="16" y="53"/>
                    <a:pt x="29" y="53"/>
                  </a:cubicBezTo>
                  <a:moveTo>
                    <a:pt x="19" y="12"/>
                  </a:moveTo>
                  <a:cubicBezTo>
                    <a:pt x="31" y="12"/>
                    <a:pt x="31" y="12"/>
                    <a:pt x="31" y="12"/>
                  </a:cubicBezTo>
                  <a:cubicBezTo>
                    <a:pt x="39" y="12"/>
                    <a:pt x="43" y="15"/>
                    <a:pt x="43" y="22"/>
                  </a:cubicBezTo>
                  <a:cubicBezTo>
                    <a:pt x="43" y="28"/>
                    <a:pt x="39" y="30"/>
                    <a:pt x="34" y="31"/>
                  </a:cubicBezTo>
                  <a:cubicBezTo>
                    <a:pt x="43" y="45"/>
                    <a:pt x="43" y="45"/>
                    <a:pt x="43" y="45"/>
                  </a:cubicBezTo>
                  <a:cubicBezTo>
                    <a:pt x="38" y="45"/>
                    <a:pt x="38" y="45"/>
                    <a:pt x="38" y="45"/>
                  </a:cubicBezTo>
                  <a:cubicBezTo>
                    <a:pt x="29" y="31"/>
                    <a:pt x="29" y="31"/>
                    <a:pt x="29" y="31"/>
                  </a:cubicBezTo>
                  <a:cubicBezTo>
                    <a:pt x="23" y="31"/>
                    <a:pt x="23" y="31"/>
                    <a:pt x="23" y="31"/>
                  </a:cubicBezTo>
                  <a:cubicBezTo>
                    <a:pt x="23" y="45"/>
                    <a:pt x="23" y="45"/>
                    <a:pt x="23" y="45"/>
                  </a:cubicBezTo>
                  <a:cubicBezTo>
                    <a:pt x="19" y="45"/>
                    <a:pt x="19" y="45"/>
                    <a:pt x="19" y="45"/>
                  </a:cubicBezTo>
                  <a:lnTo>
                    <a:pt x="19" y="12"/>
                  </a:lnTo>
                  <a:close/>
                  <a:moveTo>
                    <a:pt x="23" y="27"/>
                  </a:moveTo>
                  <a:cubicBezTo>
                    <a:pt x="29" y="27"/>
                    <a:pt x="29" y="27"/>
                    <a:pt x="29" y="27"/>
                  </a:cubicBezTo>
                  <a:cubicBezTo>
                    <a:pt x="34" y="27"/>
                    <a:pt x="38" y="27"/>
                    <a:pt x="38" y="21"/>
                  </a:cubicBezTo>
                  <a:cubicBezTo>
                    <a:pt x="38" y="17"/>
                    <a:pt x="34" y="16"/>
                    <a:pt x="30" y="16"/>
                  </a:cubicBezTo>
                  <a:cubicBezTo>
                    <a:pt x="23" y="16"/>
                    <a:pt x="23" y="16"/>
                    <a:pt x="23" y="16"/>
                  </a:cubicBezTo>
                  <a:lnTo>
                    <a:pt x="23" y="27"/>
                  </a:lnTo>
                  <a:close/>
                </a:path>
              </a:pathLst>
            </a:custGeom>
            <a:solidFill>
              <a:srgbClr val="C7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ooter Placeholder 3"/>
          <p:cNvSpPr txBox="1">
            <a:spLocks/>
          </p:cNvSpPr>
          <p:nvPr userDrawn="1"/>
        </p:nvSpPr>
        <p:spPr>
          <a:xfrm>
            <a:off x="1112517" y="6469401"/>
            <a:ext cx="50292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solidFill>
                <a:latin typeface="Arial"/>
              </a:rPr>
              <a:t>Copyright © Ciena Corporation 2016. All rights reserved. Confidential &amp; Proprietary.</a:t>
            </a:r>
          </a:p>
        </p:txBody>
      </p:sp>
      <p:sp>
        <p:nvSpPr>
          <p:cNvPr id="17" name="Slide Number Placeholder 4"/>
          <p:cNvSpPr txBox="1">
            <a:spLocks/>
          </p:cNvSpPr>
          <p:nvPr userDrawn="1"/>
        </p:nvSpPr>
        <p:spPr>
          <a:xfrm>
            <a:off x="9033995" y="6469401"/>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5F22-A628-4E8E-9DBD-986B65DD8195}" type="slidenum">
              <a:rPr lang="en-US" smtClean="0">
                <a:solidFill>
                  <a:schemeClr val="tx2"/>
                </a:solidFill>
                <a:latin typeface="Arial"/>
              </a:rPr>
              <a:pPr/>
              <a:t>‹#›</a:t>
            </a:fld>
            <a:endParaRPr lang="en-US">
              <a:solidFill>
                <a:schemeClr val="tx2"/>
              </a:solidFill>
              <a:latin typeface="Arial"/>
            </a:endParaRPr>
          </a:p>
        </p:txBody>
      </p:sp>
    </p:spTree>
    <p:extLst>
      <p:ext uri="{BB962C8B-B14F-4D97-AF65-F5344CB8AC3E}">
        <p14:creationId xmlns:p14="http://schemas.microsoft.com/office/powerpoint/2010/main" val="226331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039" y="274638"/>
            <a:ext cx="11558016" cy="850392"/>
          </a:xfrm>
          <a:prstGeom prst="rect">
            <a:avLst/>
          </a:prstGeom>
        </p:spPr>
        <p:txBody>
          <a:bodyPr vert="horz" lIns="0" tIns="45720" rIns="0" bIns="45720" rtlCol="0" anchor="t">
            <a:noAutofit/>
          </a:bodyPr>
          <a:lstStyle/>
          <a:p>
            <a:r>
              <a:rPr lang="en-US" dirty="0"/>
              <a:t>Click to edit Master title style</a:t>
            </a:r>
          </a:p>
        </p:txBody>
      </p:sp>
      <p:sp>
        <p:nvSpPr>
          <p:cNvPr id="3" name="Text Placeholder 2"/>
          <p:cNvSpPr>
            <a:spLocks noGrp="1"/>
          </p:cNvSpPr>
          <p:nvPr>
            <p:ph type="body" idx="1"/>
          </p:nvPr>
        </p:nvSpPr>
        <p:spPr>
          <a:xfrm>
            <a:off x="320038" y="1252728"/>
            <a:ext cx="11558016" cy="4526280"/>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813743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9" r:id="rId3"/>
    <p:sldLayoutId id="2147483660" r:id="rId4"/>
    <p:sldLayoutId id="2147483661" r:id="rId5"/>
    <p:sldLayoutId id="2147483662" r:id="rId6"/>
    <p:sldLayoutId id="2147483663" r:id="rId7"/>
    <p:sldLayoutId id="2147483664" r:id="rId8"/>
    <p:sldLayoutId id="2147483665" r:id="rId9"/>
    <p:sldLayoutId id="2147483650" r:id="rId10"/>
    <p:sldLayoutId id="2147483656" r:id="rId11"/>
    <p:sldLayoutId id="2147483652" r:id="rId12"/>
    <p:sldLayoutId id="2147483654" r:id="rId13"/>
    <p:sldLayoutId id="2147483655" r:id="rId14"/>
    <p:sldLayoutId id="2147483657"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2400" kern="1200">
          <a:solidFill>
            <a:schemeClr val="tx2"/>
          </a:solidFill>
          <a:latin typeface="+mj-lt"/>
          <a:ea typeface="+mj-ea"/>
          <a:cs typeface="+mj-cs"/>
        </a:defRPr>
      </a:lvl1pPr>
    </p:titleStyle>
    <p:bodyStyle>
      <a:lvl1pPr marL="285750" indent="-285750" algn="l" defTabSz="914400" rtl="0" eaLnBrk="1" latinLnBrk="0" hangingPunct="1">
        <a:spcBef>
          <a:spcPct val="20000"/>
        </a:spcBef>
        <a:buFont typeface="Arial" panose="020B0604020202020204" pitchFamily="34" charset="0"/>
        <a:buChar char="•"/>
        <a:defRPr lang="en-US" sz="1800" b="1" kern="1200" dirty="0" smtClean="0">
          <a:solidFill>
            <a:schemeClr val="tx2">
              <a:alpha val="99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lang="en-US" sz="1800" kern="1200" dirty="0" smtClean="0">
          <a:solidFill>
            <a:schemeClr val="tx2">
              <a:alpha val="99000"/>
            </a:schemeClr>
          </a:solidFill>
          <a:latin typeface="+mn-lt"/>
          <a:ea typeface="+mn-ea"/>
          <a:cs typeface="+mn-cs"/>
        </a:defRPr>
      </a:lvl2pPr>
      <a:lvl3pPr marL="1200150" indent="-285750" algn="l" defTabSz="914400" rtl="0" eaLnBrk="1" latinLnBrk="0" hangingPunct="1">
        <a:spcBef>
          <a:spcPct val="20000"/>
        </a:spcBef>
        <a:buFont typeface="Arial" panose="020B0604020202020204" pitchFamily="34" charset="0"/>
        <a:buChar char="•"/>
        <a:defRPr lang="en-US" sz="1600" kern="1200" dirty="0" smtClean="0">
          <a:solidFill>
            <a:schemeClr val="tx2">
              <a:alpha val="99000"/>
            </a:schemeClr>
          </a:solidFill>
          <a:latin typeface="+mn-lt"/>
          <a:ea typeface="+mn-ea"/>
          <a:cs typeface="+mn-cs"/>
        </a:defRPr>
      </a:lvl3pPr>
      <a:lvl4pPr marL="1657350" indent="-285750" algn="l" defTabSz="914400" rtl="0" eaLnBrk="1" latinLnBrk="0" hangingPunct="1">
        <a:spcBef>
          <a:spcPct val="20000"/>
        </a:spcBef>
        <a:buFont typeface="Arial" panose="020B0604020202020204" pitchFamily="34" charset="0"/>
        <a:buChar char="•"/>
        <a:defRPr lang="en-US" sz="1400" kern="1200" dirty="0" smtClean="0">
          <a:solidFill>
            <a:schemeClr val="tx2">
              <a:alpha val="99000"/>
            </a:schemeClr>
          </a:solidFill>
          <a:latin typeface="+mn-lt"/>
          <a:ea typeface="+mn-ea"/>
          <a:cs typeface="+mn-cs"/>
        </a:defRPr>
      </a:lvl4pPr>
      <a:lvl5pPr marL="2000250" indent="-171450" algn="l" defTabSz="914400" rtl="0" eaLnBrk="1" latinLnBrk="0" hangingPunct="1">
        <a:spcBef>
          <a:spcPct val="20000"/>
        </a:spcBef>
        <a:buFont typeface="Arial" panose="020B0604020202020204" pitchFamily="34" charset="0"/>
        <a:buChar char="•"/>
        <a:defRPr lang="en-US" sz="1200" kern="1200" dirty="0" smtClean="0">
          <a:solidFill>
            <a:schemeClr val="tx2">
              <a:alpha val="99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039" y="274638"/>
            <a:ext cx="11558016" cy="850392"/>
          </a:xfrm>
          <a:prstGeom prst="rect">
            <a:avLst/>
          </a:prstGeom>
        </p:spPr>
        <p:txBody>
          <a:bodyPr vert="horz" lIns="0" tIns="45720" rIns="0" bIns="45720" rtlCol="0" anchor="t">
            <a:noAutofit/>
          </a:bodyPr>
          <a:lstStyle/>
          <a:p>
            <a:r>
              <a:rPr lang="en-US" dirty="0"/>
              <a:t>Click to edit Master title style</a:t>
            </a:r>
          </a:p>
        </p:txBody>
      </p:sp>
      <p:sp>
        <p:nvSpPr>
          <p:cNvPr id="3" name="Text Placeholder 2"/>
          <p:cNvSpPr>
            <a:spLocks noGrp="1"/>
          </p:cNvSpPr>
          <p:nvPr>
            <p:ph type="body" idx="1"/>
          </p:nvPr>
        </p:nvSpPr>
        <p:spPr>
          <a:xfrm>
            <a:off x="320038" y="1252728"/>
            <a:ext cx="11558016" cy="4526280"/>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216001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2400" kern="1200">
          <a:solidFill>
            <a:schemeClr val="tx2"/>
          </a:solidFill>
          <a:latin typeface="+mj-lt"/>
          <a:ea typeface="+mj-ea"/>
          <a:cs typeface="+mj-cs"/>
        </a:defRPr>
      </a:lvl1pPr>
    </p:titleStyle>
    <p:bodyStyle>
      <a:lvl1pPr marL="285750" indent="-285750" algn="l" defTabSz="914400" rtl="0" eaLnBrk="1" latinLnBrk="0" hangingPunct="1">
        <a:spcBef>
          <a:spcPct val="20000"/>
        </a:spcBef>
        <a:buFont typeface="Arial" panose="020B0604020202020204" pitchFamily="34" charset="0"/>
        <a:buChar char="•"/>
        <a:defRPr lang="en-US" sz="1800" b="1" kern="1200" dirty="0" smtClean="0">
          <a:solidFill>
            <a:schemeClr val="tx2">
              <a:alpha val="99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lang="en-US" sz="1800" kern="1200" dirty="0" smtClean="0">
          <a:solidFill>
            <a:schemeClr val="tx2">
              <a:alpha val="99000"/>
            </a:schemeClr>
          </a:solidFill>
          <a:latin typeface="+mn-lt"/>
          <a:ea typeface="+mn-ea"/>
          <a:cs typeface="+mn-cs"/>
        </a:defRPr>
      </a:lvl2pPr>
      <a:lvl3pPr marL="1200150" indent="-285750" algn="l" defTabSz="914400" rtl="0" eaLnBrk="1" latinLnBrk="0" hangingPunct="1">
        <a:spcBef>
          <a:spcPct val="20000"/>
        </a:spcBef>
        <a:buFont typeface="Arial" panose="020B0604020202020204" pitchFamily="34" charset="0"/>
        <a:buChar char="•"/>
        <a:defRPr lang="en-US" sz="1600" kern="1200" dirty="0" smtClean="0">
          <a:solidFill>
            <a:schemeClr val="tx2">
              <a:alpha val="99000"/>
            </a:schemeClr>
          </a:solidFill>
          <a:latin typeface="+mn-lt"/>
          <a:ea typeface="+mn-ea"/>
          <a:cs typeface="+mn-cs"/>
        </a:defRPr>
      </a:lvl3pPr>
      <a:lvl4pPr marL="1657350" indent="-285750" algn="l" defTabSz="914400" rtl="0" eaLnBrk="1" latinLnBrk="0" hangingPunct="1">
        <a:spcBef>
          <a:spcPct val="20000"/>
        </a:spcBef>
        <a:buFont typeface="Arial" panose="020B0604020202020204" pitchFamily="34" charset="0"/>
        <a:buChar char="•"/>
        <a:defRPr lang="en-US" sz="1400" kern="1200" dirty="0" smtClean="0">
          <a:solidFill>
            <a:schemeClr val="tx2">
              <a:alpha val="99000"/>
            </a:schemeClr>
          </a:solidFill>
          <a:latin typeface="+mn-lt"/>
          <a:ea typeface="+mn-ea"/>
          <a:cs typeface="+mn-cs"/>
        </a:defRPr>
      </a:lvl4pPr>
      <a:lvl5pPr marL="2000250" indent="-171450" algn="l" defTabSz="914400" rtl="0" eaLnBrk="1" latinLnBrk="0" hangingPunct="1">
        <a:spcBef>
          <a:spcPct val="20000"/>
        </a:spcBef>
        <a:buFont typeface="Arial" panose="020B0604020202020204" pitchFamily="34" charset="0"/>
        <a:buChar char="•"/>
        <a:defRPr lang="en-US" sz="1200" kern="1200" dirty="0" smtClean="0">
          <a:solidFill>
            <a:schemeClr val="tx2">
              <a:alpha val="99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hyperlink" Target="https://github.com/google/sanitizers/wiki/AddressSanitizerComparisonOfMemoryTools" TargetMode="Externa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hyperlink" Target="https://github.com/google/sanitizers/wiki/AddressSanitizer" TargetMode="Externa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List_of_tools_for_static_code_analysis" TargetMode="External"/><Relationship Id="rId2" Type="http://schemas.openxmlformats.org/officeDocument/2006/relationships/image" Target="../media/image14.png"/><Relationship Id="rId1" Type="http://schemas.openxmlformats.org/officeDocument/2006/relationships/slideLayout" Target="../slideLayouts/slideLayout26.xml"/><Relationship Id="rId5" Type="http://schemas.openxmlformats.org/officeDocument/2006/relationships/hyperlink" Target="https://en.wikipedia.org/wiki/Clang" TargetMode="External"/><Relationship Id="rId4" Type="http://schemas.openxmlformats.org/officeDocument/2006/relationships/hyperlink" Target="https://en.wikipedia.org/wiki/Cover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D5C4-9D8B-4747-AC59-F44917A1BEEF}"/>
              </a:ext>
            </a:extLst>
          </p:cNvPr>
          <p:cNvSpPr>
            <a:spLocks noGrp="1"/>
          </p:cNvSpPr>
          <p:nvPr>
            <p:ph type="ctrTitle"/>
          </p:nvPr>
        </p:nvSpPr>
        <p:spPr/>
        <p:txBody>
          <a:bodyPr/>
          <a:lstStyle/>
          <a:p>
            <a:r>
              <a:rPr lang="en-US" dirty="0"/>
              <a:t>Memory Analysis Tools</a:t>
            </a:r>
          </a:p>
        </p:txBody>
      </p:sp>
      <p:sp>
        <p:nvSpPr>
          <p:cNvPr id="3" name="Subtitle 2">
            <a:extLst>
              <a:ext uri="{FF2B5EF4-FFF2-40B4-BE49-F238E27FC236}">
                <a16:creationId xmlns:a16="http://schemas.microsoft.com/office/drawing/2014/main" id="{08B27B17-71BF-440D-9586-A2D9D2001AFF}"/>
              </a:ext>
            </a:extLst>
          </p:cNvPr>
          <p:cNvSpPr>
            <a:spLocks noGrp="1"/>
          </p:cNvSpPr>
          <p:nvPr>
            <p:ph type="subTitle" idx="1"/>
          </p:nvPr>
        </p:nvSpPr>
        <p:spPr/>
        <p:txBody>
          <a:bodyPr/>
          <a:lstStyle/>
          <a:p>
            <a:r>
              <a:rPr lang="en-US" dirty="0"/>
              <a:t>Jim MacDonald</a:t>
            </a:r>
          </a:p>
          <a:p>
            <a:r>
              <a:rPr lang="en-US" dirty="0"/>
              <a:t>Date: May 6, 2019</a:t>
            </a:r>
          </a:p>
        </p:txBody>
      </p:sp>
      <p:sp>
        <p:nvSpPr>
          <p:cNvPr id="4" name="Text Placeholder 3">
            <a:extLst>
              <a:ext uri="{FF2B5EF4-FFF2-40B4-BE49-F238E27FC236}">
                <a16:creationId xmlns:a16="http://schemas.microsoft.com/office/drawing/2014/main" id="{4644DAA7-EFAD-4E19-92F4-B0D48068323D}"/>
              </a:ext>
            </a:extLst>
          </p:cNvPr>
          <p:cNvSpPr>
            <a:spLocks noGrp="1"/>
          </p:cNvSpPr>
          <p:nvPr>
            <p:ph type="body" sz="quarter" idx="10"/>
          </p:nvPr>
        </p:nvSpPr>
        <p:spPr/>
        <p:txBody>
          <a:bodyPr/>
          <a:lstStyle/>
          <a:p>
            <a:r>
              <a:rPr lang="en-US" dirty="0"/>
              <a:t>Real Time Embedded Systems</a:t>
            </a:r>
          </a:p>
        </p:txBody>
      </p:sp>
    </p:spTree>
    <p:extLst>
      <p:ext uri="{BB962C8B-B14F-4D97-AF65-F5344CB8AC3E}">
        <p14:creationId xmlns:p14="http://schemas.microsoft.com/office/powerpoint/2010/main" val="407409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EB63-2BD4-46EB-94DF-44325CBB2D5C}"/>
              </a:ext>
            </a:extLst>
          </p:cNvPr>
          <p:cNvSpPr>
            <a:spLocks noGrp="1"/>
          </p:cNvSpPr>
          <p:nvPr>
            <p:ph type="title"/>
          </p:nvPr>
        </p:nvSpPr>
        <p:spPr/>
        <p:txBody>
          <a:bodyPr/>
          <a:lstStyle/>
          <a:p>
            <a:pPr fontAlgn="ctr"/>
            <a:r>
              <a:rPr lang="en-US" dirty="0">
                <a:solidFill>
                  <a:srgbClr val="000000"/>
                </a:solidFill>
                <a:latin typeface="Calibri"/>
              </a:rPr>
              <a:t>Dynamic Memory Analysis Tools</a:t>
            </a:r>
          </a:p>
        </p:txBody>
      </p:sp>
      <p:sp>
        <p:nvSpPr>
          <p:cNvPr id="3" name="Content Placeholder 2">
            <a:extLst>
              <a:ext uri="{FF2B5EF4-FFF2-40B4-BE49-F238E27FC236}">
                <a16:creationId xmlns:a16="http://schemas.microsoft.com/office/drawing/2014/main" id="{33A2E743-EF60-403B-ABE3-AC17FB1A134B}"/>
              </a:ext>
            </a:extLst>
          </p:cNvPr>
          <p:cNvSpPr>
            <a:spLocks noGrp="1"/>
          </p:cNvSpPr>
          <p:nvPr>
            <p:ph idx="1"/>
          </p:nvPr>
        </p:nvSpPr>
        <p:spPr>
          <a:xfrm>
            <a:off x="320038" y="935665"/>
            <a:ext cx="11558016" cy="5411971"/>
          </a:xfrm>
        </p:spPr>
        <p:txBody>
          <a:bodyPr/>
          <a:lstStyle/>
          <a:p>
            <a:pPr marL="0" indent="0">
              <a:buNone/>
            </a:pPr>
            <a:r>
              <a:rPr lang="en-US" b="0" dirty="0"/>
              <a:t>There are a number of Dynamic Memory Analysis tools to help detect and resolve Memory Corruption. This presentation will discuss the following tools. The tools here are listed in the order of </a:t>
            </a:r>
            <a:r>
              <a:rPr lang="en-US" dirty="0"/>
              <a:t>highest potential value</a:t>
            </a:r>
            <a:r>
              <a:rPr lang="en-US" b="0" dirty="0"/>
              <a:t>. Note that this is </a:t>
            </a:r>
            <a:r>
              <a:rPr lang="en-US" dirty="0"/>
              <a:t>not the order of highest actual value </a:t>
            </a:r>
            <a:r>
              <a:rPr lang="en-US" b="0" dirty="0"/>
              <a:t>for embedded real time systems.</a:t>
            </a:r>
          </a:p>
          <a:p>
            <a:pPr lvl="1"/>
            <a:r>
              <a:rPr lang="en-US" dirty="0" err="1">
                <a:solidFill>
                  <a:srgbClr val="000000"/>
                </a:solidFill>
                <a:latin typeface="Calibri"/>
              </a:rPr>
              <a:t>Valgrind</a:t>
            </a:r>
            <a:r>
              <a:rPr lang="en-US" dirty="0">
                <a:solidFill>
                  <a:srgbClr val="000000"/>
                </a:solidFill>
                <a:latin typeface="Calibri"/>
              </a:rPr>
              <a:t> – </a:t>
            </a:r>
            <a:r>
              <a:rPr lang="en-US" dirty="0" err="1">
                <a:solidFill>
                  <a:srgbClr val="000000"/>
                </a:solidFill>
                <a:latin typeface="Calibri"/>
              </a:rPr>
              <a:t>Memcheck</a:t>
            </a:r>
            <a:endParaRPr lang="en-US" dirty="0">
              <a:solidFill>
                <a:srgbClr val="000000"/>
              </a:solidFill>
              <a:latin typeface="Calibri"/>
            </a:endParaRPr>
          </a:p>
          <a:p>
            <a:pPr lvl="1"/>
            <a:r>
              <a:rPr lang="en-US" dirty="0" err="1">
                <a:solidFill>
                  <a:srgbClr val="000000"/>
                </a:solidFill>
                <a:latin typeface="Calibri"/>
              </a:rPr>
              <a:t>AddressSanitizer</a:t>
            </a:r>
            <a:endParaRPr lang="en-US" dirty="0">
              <a:solidFill>
                <a:srgbClr val="000000"/>
              </a:solidFill>
              <a:latin typeface="Calibri"/>
            </a:endParaRPr>
          </a:p>
          <a:p>
            <a:pPr lvl="1"/>
            <a:r>
              <a:rPr lang="en-US" dirty="0">
                <a:solidFill>
                  <a:srgbClr val="000000"/>
                </a:solidFill>
                <a:latin typeface="Calibri"/>
              </a:rPr>
              <a:t>Data Watch</a:t>
            </a:r>
          </a:p>
          <a:p>
            <a:pPr lvl="1"/>
            <a:r>
              <a:rPr lang="en-US" dirty="0">
                <a:solidFill>
                  <a:srgbClr val="000000"/>
                </a:solidFill>
                <a:latin typeface="Calibri"/>
              </a:rPr>
              <a:t>Electric Fence</a:t>
            </a:r>
          </a:p>
          <a:p>
            <a:pPr lvl="1"/>
            <a:r>
              <a:rPr lang="en-US" dirty="0">
                <a:solidFill>
                  <a:srgbClr val="000000"/>
                </a:solidFill>
                <a:latin typeface="Calibri"/>
              </a:rPr>
              <a:t>4-Byte Heap Memory Guard Pattern</a:t>
            </a:r>
          </a:p>
          <a:p>
            <a:pPr lvl="1"/>
            <a:endParaRPr lang="en-US" dirty="0">
              <a:solidFill>
                <a:srgbClr val="000000"/>
              </a:solidFill>
              <a:latin typeface="Calibri"/>
            </a:endParaRPr>
          </a:p>
          <a:p>
            <a:pPr marL="0" indent="0">
              <a:buNone/>
            </a:pPr>
            <a:r>
              <a:rPr lang="en-US" b="0" dirty="0">
                <a:solidFill>
                  <a:srgbClr val="000000"/>
                </a:solidFill>
                <a:latin typeface="Calibri"/>
              </a:rPr>
              <a:t>All </a:t>
            </a:r>
            <a:r>
              <a:rPr lang="en-US" b="0" dirty="0"/>
              <a:t>Dynamic Memory Analysis tools for resolving memory corruption (by definition) have a significant shortcoming which is:</a:t>
            </a:r>
          </a:p>
          <a:p>
            <a:pPr lvl="1"/>
            <a:r>
              <a:rPr lang="en-US" b="1" dirty="0">
                <a:solidFill>
                  <a:srgbClr val="000000"/>
                </a:solidFill>
                <a:latin typeface="Calibri"/>
              </a:rPr>
              <a:t>To detect the memory violation the code path with the bug must be executed  </a:t>
            </a:r>
          </a:p>
          <a:p>
            <a:pPr marL="457200" lvl="1" indent="0">
              <a:buNone/>
            </a:pPr>
            <a:endParaRPr lang="en-US" dirty="0">
              <a:solidFill>
                <a:srgbClr val="000000"/>
              </a:solidFill>
              <a:latin typeface="Calibri"/>
            </a:endParaRPr>
          </a:p>
          <a:p>
            <a:pPr marL="0" indent="0">
              <a:buNone/>
            </a:pPr>
            <a:r>
              <a:rPr lang="en-US" dirty="0"/>
              <a:t>When the memory violation only occurs very infrequently in large, complex network configurations the need to reproduce the issue with the memory corruption detection tool enabled may be extremely challenging.</a:t>
            </a:r>
          </a:p>
          <a:p>
            <a:pPr marL="457200" lvl="1" indent="0" fontAlgn="t">
              <a:buNone/>
            </a:pPr>
            <a:endParaRPr lang="en-US" dirty="0">
              <a:solidFill>
                <a:srgbClr val="000000"/>
              </a:solidFill>
              <a:latin typeface="Calibri"/>
            </a:endParaRPr>
          </a:p>
          <a:p>
            <a:endParaRPr lang="en-US" b="0" dirty="0"/>
          </a:p>
          <a:p>
            <a:endParaRPr lang="en-US" b="0" dirty="0"/>
          </a:p>
          <a:p>
            <a:endParaRPr lang="en-US" b="0" dirty="0"/>
          </a:p>
          <a:p>
            <a:endParaRPr lang="en-US" b="0" dirty="0"/>
          </a:p>
          <a:p>
            <a:endParaRPr lang="en-US" b="0" dirty="0"/>
          </a:p>
          <a:p>
            <a:endParaRPr lang="en-US" b="0" dirty="0"/>
          </a:p>
          <a:p>
            <a:endParaRPr lang="en-US" b="0" dirty="0"/>
          </a:p>
        </p:txBody>
      </p:sp>
    </p:spTree>
    <p:extLst>
      <p:ext uri="{BB962C8B-B14F-4D97-AF65-F5344CB8AC3E}">
        <p14:creationId xmlns:p14="http://schemas.microsoft.com/office/powerpoint/2010/main" val="417066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EB63-2BD4-46EB-94DF-44325CBB2D5C}"/>
              </a:ext>
            </a:extLst>
          </p:cNvPr>
          <p:cNvSpPr>
            <a:spLocks noGrp="1"/>
          </p:cNvSpPr>
          <p:nvPr>
            <p:ph type="title"/>
          </p:nvPr>
        </p:nvSpPr>
        <p:spPr/>
        <p:txBody>
          <a:bodyPr/>
          <a:lstStyle/>
          <a:p>
            <a:pPr fontAlgn="ctr"/>
            <a:r>
              <a:rPr lang="en-US" dirty="0">
                <a:solidFill>
                  <a:srgbClr val="000000"/>
                </a:solidFill>
                <a:latin typeface="Calibri"/>
              </a:rPr>
              <a:t>Dynamic Memory Analysis Tools Comparison</a:t>
            </a:r>
          </a:p>
        </p:txBody>
      </p:sp>
      <p:sp>
        <p:nvSpPr>
          <p:cNvPr id="3" name="Content Placeholder 2">
            <a:extLst>
              <a:ext uri="{FF2B5EF4-FFF2-40B4-BE49-F238E27FC236}">
                <a16:creationId xmlns:a16="http://schemas.microsoft.com/office/drawing/2014/main" id="{33A2E743-EF60-403B-ABE3-AC17FB1A134B}"/>
              </a:ext>
            </a:extLst>
          </p:cNvPr>
          <p:cNvSpPr>
            <a:spLocks noGrp="1"/>
          </p:cNvSpPr>
          <p:nvPr>
            <p:ph idx="1"/>
          </p:nvPr>
        </p:nvSpPr>
        <p:spPr>
          <a:xfrm>
            <a:off x="320038" y="935665"/>
            <a:ext cx="11558016" cy="5411971"/>
          </a:xfrm>
        </p:spPr>
        <p:txBody>
          <a:bodyPr/>
          <a:lstStyle/>
          <a:p>
            <a:pPr marL="0" indent="0">
              <a:buNone/>
            </a:pPr>
            <a:r>
              <a:rPr lang="en-US" b="0" dirty="0"/>
              <a:t>This presentation will compare the different Dynamic Memory Analysis Tools from a </a:t>
            </a:r>
            <a:r>
              <a:rPr lang="en-US" dirty="0"/>
              <a:t>very practical perspective </a:t>
            </a:r>
            <a:r>
              <a:rPr lang="en-US" b="0" dirty="0"/>
              <a:t>with regards to their applicability for a Real Time Embedded System.</a:t>
            </a:r>
          </a:p>
          <a:p>
            <a:pPr marL="0" indent="0">
              <a:buNone/>
            </a:pPr>
            <a:endParaRPr lang="en-US" b="0" dirty="0"/>
          </a:p>
          <a:p>
            <a:pPr marL="0" indent="0">
              <a:buNone/>
            </a:pPr>
            <a:r>
              <a:rPr lang="en-US" b="0" dirty="0"/>
              <a:t>This presentation for the most part does not compare the tools with regards to their </a:t>
            </a:r>
            <a:r>
              <a:rPr lang="en-US" dirty="0"/>
              <a:t>specific memory corruption detection capabilities,</a:t>
            </a:r>
            <a:r>
              <a:rPr lang="en-US" b="0" dirty="0"/>
              <a:t> but this is very important information to consider when deciding which tools to invest in. The following link has very good information on that subject. The link provides a comparison of the detection capabilities of Address Sanitizer and other open source memory corruption detection tools: </a:t>
            </a:r>
            <a:r>
              <a:rPr lang="en-US" b="0" u="sng" dirty="0">
                <a:hlinkClick r:id="rId2"/>
              </a:rPr>
              <a:t>https://github.com/google/sanitizers/wiki/AddressSanitizerComparisonOfMemoryTools</a:t>
            </a:r>
            <a:endParaRPr lang="en-US" b="0" dirty="0"/>
          </a:p>
          <a:p>
            <a:pPr marL="457200" lvl="1" indent="0" fontAlgn="t">
              <a:buNone/>
            </a:pPr>
            <a:endParaRPr lang="en-US" dirty="0">
              <a:solidFill>
                <a:srgbClr val="000000"/>
              </a:solidFill>
              <a:latin typeface="Calibri"/>
            </a:endParaRPr>
          </a:p>
          <a:p>
            <a:endParaRPr lang="en-US" b="0" dirty="0"/>
          </a:p>
          <a:p>
            <a:endParaRPr lang="en-US" b="0" dirty="0"/>
          </a:p>
          <a:p>
            <a:endParaRPr lang="en-US" b="0" dirty="0"/>
          </a:p>
          <a:p>
            <a:endParaRPr lang="en-US" b="0" dirty="0"/>
          </a:p>
          <a:p>
            <a:endParaRPr lang="en-US" b="0" dirty="0"/>
          </a:p>
          <a:p>
            <a:endParaRPr lang="en-US" b="0" dirty="0"/>
          </a:p>
          <a:p>
            <a:endParaRPr lang="en-US" b="0" dirty="0"/>
          </a:p>
        </p:txBody>
      </p:sp>
    </p:spTree>
    <p:extLst>
      <p:ext uri="{BB962C8B-B14F-4D97-AF65-F5344CB8AC3E}">
        <p14:creationId xmlns:p14="http://schemas.microsoft.com/office/powerpoint/2010/main" val="212192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EB63-2BD4-46EB-94DF-44325CBB2D5C}"/>
              </a:ext>
            </a:extLst>
          </p:cNvPr>
          <p:cNvSpPr>
            <a:spLocks noGrp="1"/>
          </p:cNvSpPr>
          <p:nvPr>
            <p:ph type="title"/>
          </p:nvPr>
        </p:nvSpPr>
        <p:spPr/>
        <p:txBody>
          <a:bodyPr/>
          <a:lstStyle/>
          <a:p>
            <a:pPr fontAlgn="ctr"/>
            <a:r>
              <a:rPr lang="en-US" dirty="0" err="1">
                <a:solidFill>
                  <a:srgbClr val="000000"/>
                </a:solidFill>
                <a:latin typeface="Calibri"/>
              </a:rPr>
              <a:t>Valgrind</a:t>
            </a:r>
            <a:r>
              <a:rPr lang="en-US" dirty="0">
                <a:solidFill>
                  <a:srgbClr val="000000"/>
                </a:solidFill>
                <a:latin typeface="Calibri"/>
              </a:rPr>
              <a:t> – </a:t>
            </a:r>
            <a:r>
              <a:rPr lang="en-US" dirty="0" err="1">
                <a:solidFill>
                  <a:srgbClr val="000000"/>
                </a:solidFill>
                <a:latin typeface="Calibri"/>
              </a:rPr>
              <a:t>Memcheck</a:t>
            </a:r>
            <a:endParaRPr lang="en-US" dirty="0">
              <a:solidFill>
                <a:srgbClr val="000000"/>
              </a:solidFill>
              <a:latin typeface="Calibri"/>
            </a:endParaRPr>
          </a:p>
        </p:txBody>
      </p:sp>
      <p:sp>
        <p:nvSpPr>
          <p:cNvPr id="3" name="Content Placeholder 2">
            <a:extLst>
              <a:ext uri="{FF2B5EF4-FFF2-40B4-BE49-F238E27FC236}">
                <a16:creationId xmlns:a16="http://schemas.microsoft.com/office/drawing/2014/main" id="{33A2E743-EF60-403B-ABE3-AC17FB1A134B}"/>
              </a:ext>
            </a:extLst>
          </p:cNvPr>
          <p:cNvSpPr>
            <a:spLocks noGrp="1"/>
          </p:cNvSpPr>
          <p:nvPr>
            <p:ph idx="1"/>
          </p:nvPr>
        </p:nvSpPr>
        <p:spPr>
          <a:xfrm>
            <a:off x="320038" y="1252727"/>
            <a:ext cx="11558016" cy="4563281"/>
          </a:xfrm>
        </p:spPr>
        <p:txBody>
          <a:bodyPr/>
          <a:lstStyle/>
          <a:p>
            <a:pPr marL="0" indent="0">
              <a:buNone/>
            </a:pPr>
            <a:r>
              <a:rPr lang="en-US" b="0" dirty="0"/>
              <a:t>Tool Description</a:t>
            </a:r>
          </a:p>
          <a:p>
            <a:pPr lvl="1"/>
            <a:r>
              <a:rPr lang="en-US" b="0" dirty="0">
                <a:solidFill>
                  <a:srgbClr val="000000"/>
                </a:solidFill>
                <a:latin typeface="Calibri"/>
              </a:rPr>
              <a:t>A very powerful memory integrity checker</a:t>
            </a:r>
          </a:p>
          <a:p>
            <a:pPr lvl="1"/>
            <a:r>
              <a:rPr lang="en-US" dirty="0">
                <a:solidFill>
                  <a:srgbClr val="000000"/>
                </a:solidFill>
                <a:latin typeface="Calibri"/>
              </a:rPr>
              <a:t>Tool has existed for many years</a:t>
            </a:r>
            <a:endParaRPr lang="en-US" b="0" dirty="0"/>
          </a:p>
          <a:p>
            <a:pPr marL="0" indent="0">
              <a:buNone/>
            </a:pPr>
            <a:endParaRPr lang="en-US" b="0" dirty="0"/>
          </a:p>
          <a:p>
            <a:pPr marL="0" indent="0">
              <a:buNone/>
            </a:pPr>
            <a:r>
              <a:rPr lang="en-US" b="0" dirty="0"/>
              <a:t>Tool's Value</a:t>
            </a:r>
          </a:p>
          <a:p>
            <a:pPr lvl="1"/>
            <a:r>
              <a:rPr lang="en-US" b="0" dirty="0">
                <a:solidFill>
                  <a:srgbClr val="000000"/>
                </a:solidFill>
                <a:latin typeface="Calibri"/>
              </a:rPr>
              <a:t>Comprehensive </a:t>
            </a:r>
            <a:r>
              <a:rPr lang="en-US" dirty="0">
                <a:solidFill>
                  <a:srgbClr val="000000"/>
                </a:solidFill>
                <a:latin typeface="Calibri"/>
              </a:rPr>
              <a:t>memory integrity checker </a:t>
            </a:r>
          </a:p>
          <a:p>
            <a:pPr lvl="1"/>
            <a:r>
              <a:rPr lang="en-US" dirty="0">
                <a:solidFill>
                  <a:srgbClr val="000000"/>
                </a:solidFill>
                <a:latin typeface="Calibri"/>
              </a:rPr>
              <a:t>H</a:t>
            </a:r>
            <a:r>
              <a:rPr lang="en-US" b="0" dirty="0">
                <a:solidFill>
                  <a:srgbClr val="000000"/>
                </a:solidFill>
                <a:latin typeface="Calibri"/>
              </a:rPr>
              <a:t>ighlights the root causes of memory integrity issues</a:t>
            </a:r>
          </a:p>
          <a:p>
            <a:pPr lvl="1"/>
            <a:r>
              <a:rPr lang="en-US" dirty="0">
                <a:solidFill>
                  <a:srgbClr val="000000"/>
                </a:solidFill>
                <a:latin typeface="Calibri"/>
              </a:rPr>
              <a:t>The only memory integrity tool required if it worked in all scenarios</a:t>
            </a:r>
            <a:endParaRPr lang="en-US" b="0" dirty="0"/>
          </a:p>
          <a:p>
            <a:pPr marL="0" indent="0">
              <a:buNone/>
            </a:pPr>
            <a:endParaRPr lang="en-US" b="0" dirty="0"/>
          </a:p>
          <a:p>
            <a:pPr marL="0" indent="0">
              <a:buNone/>
            </a:pPr>
            <a:r>
              <a:rPr lang="en-US" b="0" dirty="0"/>
              <a:t>Tool's Shortcomings</a:t>
            </a:r>
          </a:p>
          <a:p>
            <a:pPr lvl="1" fontAlgn="t"/>
            <a:r>
              <a:rPr lang="en-US" b="1" dirty="0" err="1">
                <a:solidFill>
                  <a:srgbClr val="000000"/>
                </a:solidFill>
                <a:latin typeface="Calibri"/>
              </a:rPr>
              <a:t>Memcheck</a:t>
            </a:r>
            <a:r>
              <a:rPr lang="en-US" b="1" dirty="0">
                <a:solidFill>
                  <a:srgbClr val="000000"/>
                </a:solidFill>
                <a:latin typeface="Calibri"/>
              </a:rPr>
              <a:t> runs programs about 10--30x slower than normal. Due to this it cannot be used on most real time embedded system or even their associated simulators.</a:t>
            </a:r>
          </a:p>
          <a:p>
            <a:pPr marL="0" indent="0">
              <a:buNone/>
            </a:pPr>
            <a:endParaRPr lang="en-US" b="0" dirty="0"/>
          </a:p>
          <a:p>
            <a:endParaRPr lang="en-US" b="0" dirty="0"/>
          </a:p>
          <a:p>
            <a:endParaRPr lang="en-US" b="0" dirty="0"/>
          </a:p>
          <a:p>
            <a:endParaRPr lang="en-US" b="0" dirty="0"/>
          </a:p>
          <a:p>
            <a:endParaRPr lang="en-US" b="0" dirty="0"/>
          </a:p>
          <a:p>
            <a:endParaRPr lang="en-US" b="0" dirty="0"/>
          </a:p>
          <a:p>
            <a:endParaRPr lang="en-US" b="0" dirty="0"/>
          </a:p>
        </p:txBody>
      </p:sp>
      <p:pic>
        <p:nvPicPr>
          <p:cNvPr id="2050" name="Picture 2" descr="Image result for valgrind logo">
            <a:extLst>
              <a:ext uri="{FF2B5EF4-FFF2-40B4-BE49-F238E27FC236}">
                <a16:creationId xmlns:a16="http://schemas.microsoft.com/office/drawing/2014/main" id="{6302707F-34F9-43E8-9A01-D1E290E0F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145" y="363029"/>
            <a:ext cx="2517332" cy="17588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043E668-532F-404A-A510-44826FF723AF}"/>
              </a:ext>
            </a:extLst>
          </p:cNvPr>
          <p:cNvSpPr txBox="1"/>
          <p:nvPr/>
        </p:nvSpPr>
        <p:spPr>
          <a:xfrm>
            <a:off x="8629568" y="2121864"/>
            <a:ext cx="2882908" cy="215444"/>
          </a:xfrm>
          <a:prstGeom prst="rect">
            <a:avLst/>
          </a:prstGeom>
          <a:noFill/>
        </p:spPr>
        <p:txBody>
          <a:bodyPr wrap="square" rtlCol="0">
            <a:spAutoFit/>
          </a:bodyPr>
          <a:lstStyle/>
          <a:p>
            <a:r>
              <a:rPr lang="en-US" sz="800" dirty="0"/>
              <a:t>Logo from: https://computing.llnl.gov/tutorials/bgq/#Valgrind</a:t>
            </a:r>
          </a:p>
        </p:txBody>
      </p:sp>
    </p:spTree>
    <p:extLst>
      <p:ext uri="{BB962C8B-B14F-4D97-AF65-F5344CB8AC3E}">
        <p14:creationId xmlns:p14="http://schemas.microsoft.com/office/powerpoint/2010/main" val="298360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EB63-2BD4-46EB-94DF-44325CBB2D5C}"/>
              </a:ext>
            </a:extLst>
          </p:cNvPr>
          <p:cNvSpPr>
            <a:spLocks noGrp="1"/>
          </p:cNvSpPr>
          <p:nvPr>
            <p:ph type="title"/>
          </p:nvPr>
        </p:nvSpPr>
        <p:spPr/>
        <p:txBody>
          <a:bodyPr/>
          <a:lstStyle/>
          <a:p>
            <a:pPr fontAlgn="ctr"/>
            <a:r>
              <a:rPr lang="en-US" dirty="0" err="1">
                <a:solidFill>
                  <a:srgbClr val="000000"/>
                </a:solidFill>
                <a:latin typeface="Calibri"/>
              </a:rPr>
              <a:t>AddressSanitizer</a:t>
            </a:r>
            <a:endParaRPr lang="en-US" dirty="0">
              <a:solidFill>
                <a:srgbClr val="000000"/>
              </a:solidFill>
              <a:latin typeface="Calibri"/>
            </a:endParaRPr>
          </a:p>
        </p:txBody>
      </p:sp>
      <p:sp>
        <p:nvSpPr>
          <p:cNvPr id="3" name="Content Placeholder 2">
            <a:extLst>
              <a:ext uri="{FF2B5EF4-FFF2-40B4-BE49-F238E27FC236}">
                <a16:creationId xmlns:a16="http://schemas.microsoft.com/office/drawing/2014/main" id="{33A2E743-EF60-403B-ABE3-AC17FB1A134B}"/>
              </a:ext>
            </a:extLst>
          </p:cNvPr>
          <p:cNvSpPr>
            <a:spLocks noGrp="1"/>
          </p:cNvSpPr>
          <p:nvPr>
            <p:ph idx="1"/>
          </p:nvPr>
        </p:nvSpPr>
        <p:spPr>
          <a:xfrm>
            <a:off x="320038" y="606491"/>
            <a:ext cx="11558016" cy="5847472"/>
          </a:xfrm>
        </p:spPr>
        <p:txBody>
          <a:bodyPr/>
          <a:lstStyle/>
          <a:p>
            <a:pPr marL="0" indent="0">
              <a:buNone/>
            </a:pPr>
            <a:r>
              <a:rPr lang="en-US" b="0" dirty="0"/>
              <a:t>Tool Description</a:t>
            </a:r>
          </a:p>
          <a:p>
            <a:pPr lvl="1"/>
            <a:r>
              <a:rPr lang="en-US" dirty="0">
                <a:solidFill>
                  <a:srgbClr val="000000"/>
                </a:solidFill>
                <a:latin typeface="Calibri"/>
              </a:rPr>
              <a:t>Detects runtime memory violations</a:t>
            </a:r>
          </a:p>
          <a:p>
            <a:pPr lvl="1"/>
            <a:r>
              <a:rPr lang="en-US" dirty="0">
                <a:solidFill>
                  <a:srgbClr val="000000"/>
                </a:solidFill>
                <a:latin typeface="Calibri"/>
              </a:rPr>
              <a:t>Special compiler which adds comprehensive checking to all memory accesses</a:t>
            </a:r>
          </a:p>
          <a:p>
            <a:pPr lvl="1"/>
            <a:r>
              <a:rPr lang="en-US" dirty="0">
                <a:solidFill>
                  <a:srgbClr val="000000"/>
                </a:solidFill>
                <a:latin typeface="Calibri"/>
              </a:rPr>
              <a:t>Includes support for C, C++</a:t>
            </a:r>
          </a:p>
          <a:p>
            <a:pPr lvl="1"/>
            <a:r>
              <a:rPr lang="en-US" dirty="0">
                <a:solidFill>
                  <a:srgbClr val="000000"/>
                </a:solidFill>
                <a:latin typeface="Calibri"/>
              </a:rPr>
              <a:t>Supported for Clang, GCC and </a:t>
            </a:r>
            <a:r>
              <a:rPr lang="en-US" dirty="0" err="1">
                <a:solidFill>
                  <a:srgbClr val="000000"/>
                </a:solidFill>
                <a:latin typeface="Calibri"/>
              </a:rPr>
              <a:t>Xcode</a:t>
            </a:r>
            <a:r>
              <a:rPr lang="en-US" dirty="0">
                <a:solidFill>
                  <a:srgbClr val="000000"/>
                </a:solidFill>
                <a:latin typeface="Calibri"/>
              </a:rPr>
              <a:t> compilers</a:t>
            </a:r>
            <a:endParaRPr lang="en-US" b="0" dirty="0"/>
          </a:p>
          <a:p>
            <a:pPr marL="0" indent="0">
              <a:buNone/>
            </a:pPr>
            <a:r>
              <a:rPr lang="en-US" b="0" dirty="0"/>
              <a:t>Tool's Value</a:t>
            </a:r>
          </a:p>
          <a:p>
            <a:pPr lvl="1"/>
            <a:r>
              <a:rPr lang="en-US" dirty="0">
                <a:solidFill>
                  <a:srgbClr val="000000"/>
                </a:solidFill>
                <a:latin typeface="Calibri"/>
              </a:rPr>
              <a:t>Detects memory violation in Heap, Stack and </a:t>
            </a:r>
            <a:r>
              <a:rPr lang="en-US" dirty="0" err="1">
                <a:solidFill>
                  <a:srgbClr val="000000"/>
                </a:solidFill>
                <a:latin typeface="Calibri"/>
              </a:rPr>
              <a:t>Globals</a:t>
            </a:r>
            <a:endParaRPr lang="en-US" dirty="0">
              <a:solidFill>
                <a:srgbClr val="000000"/>
              </a:solidFill>
              <a:latin typeface="Calibri"/>
            </a:endParaRPr>
          </a:p>
          <a:p>
            <a:pPr lvl="1"/>
            <a:r>
              <a:rPr lang="en-US" dirty="0">
                <a:solidFill>
                  <a:srgbClr val="000000"/>
                </a:solidFill>
                <a:latin typeface="Calibri"/>
              </a:rPr>
              <a:t>Highlights the root cause of the memory violation </a:t>
            </a:r>
          </a:p>
          <a:p>
            <a:pPr lvl="1"/>
            <a:r>
              <a:rPr lang="en-US" b="1" dirty="0">
                <a:solidFill>
                  <a:srgbClr val="000000"/>
                </a:solidFill>
                <a:latin typeface="Calibri"/>
              </a:rPr>
              <a:t>The issues </a:t>
            </a:r>
            <a:r>
              <a:rPr lang="en-US" b="1" dirty="0" err="1">
                <a:solidFill>
                  <a:srgbClr val="000000"/>
                </a:solidFill>
                <a:latin typeface="Calibri"/>
              </a:rPr>
              <a:t>AddressSanitizer</a:t>
            </a:r>
            <a:r>
              <a:rPr lang="en-US" b="1" dirty="0">
                <a:solidFill>
                  <a:srgbClr val="000000"/>
                </a:solidFill>
                <a:latin typeface="Calibri"/>
              </a:rPr>
              <a:t> raises get resolved</a:t>
            </a:r>
            <a:r>
              <a:rPr lang="en-US" dirty="0">
                <a:solidFill>
                  <a:srgbClr val="000000"/>
                </a:solidFill>
                <a:latin typeface="Calibri"/>
              </a:rPr>
              <a:t>. It reports a memory violation for a specific scenario.</a:t>
            </a:r>
          </a:p>
          <a:p>
            <a:pPr lvl="1"/>
            <a:r>
              <a:rPr lang="en-US" b="1" dirty="0">
                <a:solidFill>
                  <a:srgbClr val="000000"/>
                </a:solidFill>
                <a:latin typeface="Calibri"/>
              </a:rPr>
              <a:t>Tool can usually be used on simulators for real time embedded system</a:t>
            </a:r>
          </a:p>
          <a:p>
            <a:pPr lvl="1"/>
            <a:r>
              <a:rPr lang="en-US" b="0" dirty="0">
                <a:solidFill>
                  <a:srgbClr val="000000"/>
                </a:solidFill>
                <a:latin typeface="Calibri"/>
              </a:rPr>
              <a:t>There is </a:t>
            </a:r>
            <a:r>
              <a:rPr lang="en-US" dirty="0">
                <a:solidFill>
                  <a:srgbClr val="000000"/>
                </a:solidFill>
                <a:latin typeface="Calibri"/>
              </a:rPr>
              <a:t>a lot of value in SIM based test automation. The industry is heavily utilizing this. </a:t>
            </a:r>
            <a:r>
              <a:rPr lang="en-US" b="1" dirty="0">
                <a:solidFill>
                  <a:srgbClr val="000000"/>
                </a:solidFill>
                <a:latin typeface="Calibri"/>
              </a:rPr>
              <a:t>For real time embedded systems enabling </a:t>
            </a:r>
            <a:r>
              <a:rPr lang="en-US" b="1" dirty="0" err="1">
                <a:solidFill>
                  <a:srgbClr val="000000"/>
                </a:solidFill>
                <a:latin typeface="Calibri"/>
              </a:rPr>
              <a:t>AddressSanitizer</a:t>
            </a:r>
            <a:r>
              <a:rPr lang="en-US" b="1" dirty="0">
                <a:solidFill>
                  <a:srgbClr val="000000"/>
                </a:solidFill>
                <a:latin typeface="Calibri"/>
              </a:rPr>
              <a:t> in the SIM based test automation brings huge value.</a:t>
            </a:r>
            <a:endParaRPr lang="en-US" b="1" dirty="0"/>
          </a:p>
          <a:p>
            <a:pPr marL="0" indent="0">
              <a:buNone/>
            </a:pPr>
            <a:r>
              <a:rPr lang="en-US" b="0" dirty="0"/>
              <a:t>Tool's Shortcomings</a:t>
            </a:r>
          </a:p>
          <a:p>
            <a:pPr lvl="1" fontAlgn="t"/>
            <a:r>
              <a:rPr lang="en-US" b="1" dirty="0">
                <a:solidFill>
                  <a:srgbClr val="000000"/>
                </a:solidFill>
                <a:latin typeface="Calibri"/>
              </a:rPr>
              <a:t>Doubles the execution time (much worse for certain code paths) and Triples the size of the program store </a:t>
            </a:r>
          </a:p>
          <a:p>
            <a:pPr lvl="1" fontAlgn="t"/>
            <a:r>
              <a:rPr lang="en-US" b="1" dirty="0">
                <a:solidFill>
                  <a:srgbClr val="000000"/>
                </a:solidFill>
                <a:latin typeface="Calibri"/>
              </a:rPr>
              <a:t>Due the above shortcomings the tool cannot be enabled for most real time embedded products</a:t>
            </a:r>
          </a:p>
          <a:p>
            <a:pPr lvl="1" fontAlgn="t"/>
            <a:r>
              <a:rPr lang="en-US" dirty="0">
                <a:solidFill>
                  <a:srgbClr val="000000"/>
                </a:solidFill>
                <a:latin typeface="Calibri"/>
              </a:rPr>
              <a:t>Simulators for </a:t>
            </a:r>
            <a:r>
              <a:rPr lang="en-US" dirty="0" err="1">
                <a:solidFill>
                  <a:srgbClr val="000000"/>
                </a:solidFill>
                <a:latin typeface="Calibri"/>
              </a:rPr>
              <a:t>realtime</a:t>
            </a:r>
            <a:r>
              <a:rPr lang="en-US" dirty="0">
                <a:solidFill>
                  <a:srgbClr val="000000"/>
                </a:solidFill>
                <a:latin typeface="Calibri"/>
              </a:rPr>
              <a:t> embedded system may not exercise all the product software </a:t>
            </a:r>
          </a:p>
          <a:p>
            <a:pPr lvl="1" fontAlgn="t"/>
            <a:r>
              <a:rPr lang="en-US" dirty="0">
                <a:solidFill>
                  <a:srgbClr val="000000"/>
                </a:solidFill>
                <a:latin typeface="Calibri"/>
              </a:rPr>
              <a:t>Simulators may have receive less test coverage than the product</a:t>
            </a:r>
          </a:p>
          <a:p>
            <a:pPr lvl="1" fontAlgn="t"/>
            <a:r>
              <a:rPr lang="en-US" dirty="0">
                <a:solidFill>
                  <a:srgbClr val="000000"/>
                </a:solidFill>
                <a:latin typeface="Calibri"/>
              </a:rPr>
              <a:t>Reports only the first memory violations (addressed as version </a:t>
            </a:r>
            <a:r>
              <a:rPr lang="en-US" dirty="0"/>
              <a:t>6.3 of the GCC compiler</a:t>
            </a:r>
            <a:r>
              <a:rPr lang="en-US" dirty="0">
                <a:solidFill>
                  <a:srgbClr val="000000"/>
                </a:solidFill>
                <a:latin typeface="Calibri"/>
              </a:rPr>
              <a:t>)</a:t>
            </a:r>
          </a:p>
          <a:p>
            <a:pPr marL="457200" lvl="1" indent="0" fontAlgn="t">
              <a:buNone/>
            </a:pPr>
            <a:br>
              <a:rPr lang="en-US" dirty="0">
                <a:solidFill>
                  <a:srgbClr val="000000"/>
                </a:solidFill>
                <a:latin typeface="Calibri"/>
              </a:rPr>
            </a:br>
            <a:endParaRPr lang="en-US" b="0" dirty="0"/>
          </a:p>
          <a:p>
            <a:endParaRPr lang="en-US" b="0" dirty="0"/>
          </a:p>
          <a:p>
            <a:endParaRPr lang="en-US" b="0" dirty="0"/>
          </a:p>
          <a:p>
            <a:endParaRPr lang="en-US" b="0" dirty="0"/>
          </a:p>
          <a:p>
            <a:endParaRPr lang="en-US" b="0" dirty="0"/>
          </a:p>
          <a:p>
            <a:endParaRPr lang="en-US" b="0" dirty="0"/>
          </a:p>
          <a:p>
            <a:endParaRPr lang="en-US" b="0" dirty="0"/>
          </a:p>
        </p:txBody>
      </p:sp>
    </p:spTree>
    <p:extLst>
      <p:ext uri="{BB962C8B-B14F-4D97-AF65-F5344CB8AC3E}">
        <p14:creationId xmlns:p14="http://schemas.microsoft.com/office/powerpoint/2010/main" val="266961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EB63-2BD4-46EB-94DF-44325CBB2D5C}"/>
              </a:ext>
            </a:extLst>
          </p:cNvPr>
          <p:cNvSpPr>
            <a:spLocks noGrp="1"/>
          </p:cNvSpPr>
          <p:nvPr>
            <p:ph type="title"/>
          </p:nvPr>
        </p:nvSpPr>
        <p:spPr/>
        <p:txBody>
          <a:bodyPr/>
          <a:lstStyle/>
          <a:p>
            <a:pPr fontAlgn="ctr"/>
            <a:r>
              <a:rPr lang="en-US" dirty="0">
                <a:solidFill>
                  <a:srgbClr val="000000"/>
                </a:solidFill>
                <a:latin typeface="Calibri"/>
              </a:rPr>
              <a:t>Data Watch</a:t>
            </a:r>
          </a:p>
        </p:txBody>
      </p:sp>
      <p:sp>
        <p:nvSpPr>
          <p:cNvPr id="3" name="Content Placeholder 2">
            <a:extLst>
              <a:ext uri="{FF2B5EF4-FFF2-40B4-BE49-F238E27FC236}">
                <a16:creationId xmlns:a16="http://schemas.microsoft.com/office/drawing/2014/main" id="{33A2E743-EF60-403B-ABE3-AC17FB1A134B}"/>
              </a:ext>
            </a:extLst>
          </p:cNvPr>
          <p:cNvSpPr>
            <a:spLocks noGrp="1"/>
          </p:cNvSpPr>
          <p:nvPr>
            <p:ph idx="1"/>
          </p:nvPr>
        </p:nvSpPr>
        <p:spPr>
          <a:xfrm>
            <a:off x="320038" y="765543"/>
            <a:ext cx="10993004" cy="5688419"/>
          </a:xfrm>
        </p:spPr>
        <p:txBody>
          <a:bodyPr/>
          <a:lstStyle/>
          <a:p>
            <a:pPr marL="0" indent="0">
              <a:buNone/>
            </a:pPr>
            <a:r>
              <a:rPr lang="en-US" b="0" dirty="0"/>
              <a:t>Tool Description</a:t>
            </a:r>
          </a:p>
          <a:p>
            <a:pPr lvl="1"/>
            <a:r>
              <a:rPr lang="en-US" dirty="0">
                <a:solidFill>
                  <a:srgbClr val="000000"/>
                </a:solidFill>
                <a:latin typeface="Calibri"/>
              </a:rPr>
              <a:t>Checks integrity of every read or write access to monitored memory</a:t>
            </a:r>
          </a:p>
          <a:p>
            <a:pPr lvl="1"/>
            <a:r>
              <a:rPr lang="en-US" dirty="0">
                <a:solidFill>
                  <a:srgbClr val="000000"/>
                </a:solidFill>
                <a:latin typeface="Calibri"/>
              </a:rPr>
              <a:t>For heap memory analysis the range of heap buffers sizes to monitor can be specified</a:t>
            </a:r>
          </a:p>
          <a:p>
            <a:pPr lvl="1"/>
            <a:r>
              <a:rPr lang="en-US" b="1" dirty="0">
                <a:solidFill>
                  <a:srgbClr val="000000"/>
                </a:solidFill>
                <a:latin typeface="Calibri"/>
              </a:rPr>
              <a:t>Tool of choice for chasing memory corruption</a:t>
            </a:r>
          </a:p>
          <a:p>
            <a:pPr lvl="1"/>
            <a:r>
              <a:rPr lang="en-US" b="1" dirty="0">
                <a:solidFill>
                  <a:srgbClr val="000000"/>
                </a:solidFill>
                <a:latin typeface="Calibri"/>
              </a:rPr>
              <a:t>Tool created by Jason Puncher at Ciena</a:t>
            </a:r>
            <a:endParaRPr lang="en-US" b="1" dirty="0"/>
          </a:p>
          <a:p>
            <a:pPr marL="0" indent="0">
              <a:buNone/>
            </a:pPr>
            <a:r>
              <a:rPr lang="en-US" b="0" dirty="0"/>
              <a:t>Tool's Value</a:t>
            </a:r>
          </a:p>
          <a:p>
            <a:pPr lvl="1"/>
            <a:r>
              <a:rPr lang="en-US" dirty="0">
                <a:solidFill>
                  <a:srgbClr val="000000"/>
                </a:solidFill>
                <a:latin typeface="Calibri"/>
              </a:rPr>
              <a:t>Supports integrity checking of Heap, Stack and </a:t>
            </a:r>
            <a:r>
              <a:rPr lang="en-US" dirty="0" err="1">
                <a:solidFill>
                  <a:srgbClr val="000000"/>
                </a:solidFill>
                <a:latin typeface="Calibri"/>
              </a:rPr>
              <a:t>Globals</a:t>
            </a:r>
            <a:r>
              <a:rPr lang="en-US" dirty="0">
                <a:solidFill>
                  <a:srgbClr val="000000"/>
                </a:solidFill>
                <a:latin typeface="Calibri"/>
              </a:rPr>
              <a:t>.</a:t>
            </a:r>
          </a:p>
          <a:p>
            <a:pPr lvl="1"/>
            <a:r>
              <a:rPr lang="en-US" dirty="0">
                <a:solidFill>
                  <a:srgbClr val="000000"/>
                </a:solidFill>
                <a:latin typeface="Calibri"/>
              </a:rPr>
              <a:t>Detects latent reads and latent writes</a:t>
            </a:r>
          </a:p>
          <a:p>
            <a:pPr lvl="1"/>
            <a:r>
              <a:rPr lang="en-US" dirty="0">
                <a:solidFill>
                  <a:srgbClr val="000000"/>
                </a:solidFill>
                <a:latin typeface="Calibri"/>
              </a:rPr>
              <a:t>Highlights the root causes of memory integrity issues, traps on the memory violation</a:t>
            </a:r>
          </a:p>
          <a:p>
            <a:pPr lvl="1"/>
            <a:r>
              <a:rPr lang="en-US" dirty="0">
                <a:solidFill>
                  <a:srgbClr val="000000"/>
                </a:solidFill>
                <a:latin typeface="Calibri"/>
              </a:rPr>
              <a:t>Very modest memory impact</a:t>
            </a:r>
          </a:p>
          <a:p>
            <a:pPr lvl="1"/>
            <a:r>
              <a:rPr lang="en-US" b="1" dirty="0">
                <a:solidFill>
                  <a:srgbClr val="000000"/>
                </a:solidFill>
                <a:latin typeface="Calibri"/>
              </a:rPr>
              <a:t>Tool can be enabled in Product Verification for a limited time.</a:t>
            </a:r>
            <a:endParaRPr lang="en-US" b="1" dirty="0"/>
          </a:p>
          <a:p>
            <a:pPr marL="0" indent="0">
              <a:buNone/>
            </a:pPr>
            <a:r>
              <a:rPr lang="en-US" b="0" dirty="0"/>
              <a:t>Tool's Shortcomings</a:t>
            </a:r>
          </a:p>
          <a:p>
            <a:pPr lvl="1" fontAlgn="t"/>
            <a:r>
              <a:rPr lang="en-US" dirty="0">
                <a:solidFill>
                  <a:srgbClr val="000000"/>
                </a:solidFill>
                <a:latin typeface="Calibri"/>
              </a:rPr>
              <a:t>Doubles the execution time. </a:t>
            </a:r>
            <a:r>
              <a:rPr lang="en-US" b="1" dirty="0">
                <a:solidFill>
                  <a:srgbClr val="000000"/>
                </a:solidFill>
                <a:latin typeface="Calibri"/>
              </a:rPr>
              <a:t>Tool cannot be enabled in Product Verification for an extended period. </a:t>
            </a:r>
            <a:r>
              <a:rPr lang="en-US" dirty="0">
                <a:solidFill>
                  <a:srgbClr val="000000"/>
                </a:solidFill>
                <a:latin typeface="Calibri"/>
              </a:rPr>
              <a:t>Note that a large percentage of Product Verification may be performance related in some manner, or performed on scaled or large configurations. The Product Verification prime may have concerns that any performance related issues observed may not be valid.</a:t>
            </a:r>
          </a:p>
          <a:p>
            <a:pPr lvl="1" fontAlgn="t"/>
            <a:r>
              <a:rPr lang="en-US" dirty="0">
                <a:solidFill>
                  <a:srgbClr val="000000"/>
                </a:solidFill>
                <a:latin typeface="Calibri"/>
              </a:rPr>
              <a:t>If code has a lot of memory accesses to the monitored memory the performance impact can be large. </a:t>
            </a:r>
            <a:r>
              <a:rPr lang="en-US" b="1" dirty="0">
                <a:solidFill>
                  <a:srgbClr val="000000"/>
                </a:solidFill>
                <a:latin typeface="Calibri"/>
              </a:rPr>
              <a:t>Enabling tool for a select range of heap buffers sizes is a major help here.</a:t>
            </a:r>
          </a:p>
          <a:p>
            <a:pPr marL="0" indent="0">
              <a:buNone/>
            </a:pPr>
            <a:endParaRPr lang="en-US" b="0" dirty="0"/>
          </a:p>
          <a:p>
            <a:endParaRPr lang="en-US" b="0" dirty="0"/>
          </a:p>
          <a:p>
            <a:endParaRPr lang="en-US" b="0" dirty="0"/>
          </a:p>
          <a:p>
            <a:endParaRPr lang="en-US" b="0" dirty="0"/>
          </a:p>
          <a:p>
            <a:endParaRPr lang="en-US" b="0" dirty="0"/>
          </a:p>
          <a:p>
            <a:endParaRPr lang="en-US" b="0" dirty="0"/>
          </a:p>
          <a:p>
            <a:endParaRPr lang="en-US" b="0" dirty="0"/>
          </a:p>
        </p:txBody>
      </p:sp>
    </p:spTree>
    <p:extLst>
      <p:ext uri="{BB962C8B-B14F-4D97-AF65-F5344CB8AC3E}">
        <p14:creationId xmlns:p14="http://schemas.microsoft.com/office/powerpoint/2010/main" val="328231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39442C64-15AA-41AA-BD05-B11B1EC014EC}"/>
              </a:ext>
            </a:extLst>
          </p:cNvPr>
          <p:cNvGrpSpPr/>
          <p:nvPr/>
        </p:nvGrpSpPr>
        <p:grpSpPr>
          <a:xfrm>
            <a:off x="9718973" y="1371600"/>
            <a:ext cx="1403350" cy="2133600"/>
            <a:chOff x="9718973" y="1371600"/>
            <a:chExt cx="1403350" cy="2133600"/>
          </a:xfrm>
        </p:grpSpPr>
        <p:sp>
          <p:nvSpPr>
            <p:cNvPr id="2" name="Rectangle 1">
              <a:extLst>
                <a:ext uri="{FF2B5EF4-FFF2-40B4-BE49-F238E27FC236}">
                  <a16:creationId xmlns:a16="http://schemas.microsoft.com/office/drawing/2014/main" id="{A364FF38-AA4F-417B-9709-EE1643F924AF}"/>
                </a:ext>
              </a:extLst>
            </p:cNvPr>
            <p:cNvSpPr/>
            <p:nvPr/>
          </p:nvSpPr>
          <p:spPr>
            <a:xfrm>
              <a:off x="9718973" y="1371600"/>
              <a:ext cx="1403350" cy="21336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95703728-9073-4E40-A27D-988D5E4F8A3B}"/>
                </a:ext>
              </a:extLst>
            </p:cNvPr>
            <p:cNvCxnSpPr/>
            <p:nvPr/>
          </p:nvCxnSpPr>
          <p:spPr>
            <a:xfrm>
              <a:off x="9718973" y="1371600"/>
              <a:ext cx="140335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4DACFF4-20FF-4A94-9EB4-54F196E6DB1D}"/>
                </a:ext>
              </a:extLst>
            </p:cNvPr>
            <p:cNvCxnSpPr/>
            <p:nvPr/>
          </p:nvCxnSpPr>
          <p:spPr>
            <a:xfrm>
              <a:off x="9718973" y="1371600"/>
              <a:ext cx="0" cy="213360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C474E595-F0B4-4EBF-938A-33BF12E37EAF}"/>
                </a:ext>
              </a:extLst>
            </p:cNvPr>
            <p:cNvCxnSpPr/>
            <p:nvPr/>
          </p:nvCxnSpPr>
          <p:spPr>
            <a:xfrm>
              <a:off x="9718973" y="3505200"/>
              <a:ext cx="140335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87369CC-C55A-4AD8-9E43-5D0FDB8B0C7B}"/>
                </a:ext>
              </a:extLst>
            </p:cNvPr>
            <p:cNvCxnSpPr/>
            <p:nvPr/>
          </p:nvCxnSpPr>
          <p:spPr>
            <a:xfrm>
              <a:off x="11122323" y="1371600"/>
              <a:ext cx="0" cy="213360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3" name="Title 1">
            <a:extLst>
              <a:ext uri="{FF2B5EF4-FFF2-40B4-BE49-F238E27FC236}">
                <a16:creationId xmlns:a16="http://schemas.microsoft.com/office/drawing/2014/main" id="{D5585769-B063-40D5-A1F1-25EF05B61845}"/>
              </a:ext>
            </a:extLst>
          </p:cNvPr>
          <p:cNvSpPr txBox="1">
            <a:spLocks/>
          </p:cNvSpPr>
          <p:nvPr/>
        </p:nvSpPr>
        <p:spPr>
          <a:xfrm>
            <a:off x="320039" y="274638"/>
            <a:ext cx="11558016" cy="850392"/>
          </a:xfrm>
          <a:prstGeom prst="rect">
            <a:avLst/>
          </a:prstGeom>
        </p:spPr>
        <p:txBody>
          <a:bodyPr/>
          <a:lstStyle>
            <a:lvl1pPr algn="l" defTabSz="914400" rtl="0" eaLnBrk="1" latinLnBrk="0" hangingPunct="1">
              <a:spcBef>
                <a:spcPct val="0"/>
              </a:spcBef>
              <a:buNone/>
              <a:defRPr sz="2400" kern="1200">
                <a:solidFill>
                  <a:schemeClr val="tx2"/>
                </a:solidFill>
                <a:latin typeface="+mj-lt"/>
                <a:ea typeface="+mj-ea"/>
                <a:cs typeface="+mj-cs"/>
              </a:defRPr>
            </a:lvl1pPr>
          </a:lstStyle>
          <a:p>
            <a:r>
              <a:rPr lang="en-US" dirty="0" err="1"/>
              <a:t>DataWatch</a:t>
            </a:r>
            <a:r>
              <a:rPr lang="en-US" dirty="0"/>
              <a:t> – How it works</a:t>
            </a:r>
          </a:p>
        </p:txBody>
      </p:sp>
      <p:sp>
        <p:nvSpPr>
          <p:cNvPr id="4" name="Content Placeholder 2">
            <a:extLst>
              <a:ext uri="{FF2B5EF4-FFF2-40B4-BE49-F238E27FC236}">
                <a16:creationId xmlns:a16="http://schemas.microsoft.com/office/drawing/2014/main" id="{E73907E0-126A-4CC5-8AEE-1443EF33CD6E}"/>
              </a:ext>
            </a:extLst>
          </p:cNvPr>
          <p:cNvSpPr txBox="1">
            <a:spLocks/>
          </p:cNvSpPr>
          <p:nvPr/>
        </p:nvSpPr>
        <p:spPr>
          <a:xfrm>
            <a:off x="320038" y="839975"/>
            <a:ext cx="6490283" cy="5635243"/>
          </a:xfrm>
          <a:prstGeom prst="rect">
            <a:avLst/>
          </a:prstGeom>
        </p:spPr>
        <p:txBody>
          <a:bodyPr/>
          <a:lstStyle>
            <a:lvl1pPr marL="285750" indent="-285750" algn="l" defTabSz="914400" rtl="0" eaLnBrk="1" latinLnBrk="0" hangingPunct="1">
              <a:spcBef>
                <a:spcPct val="20000"/>
              </a:spcBef>
              <a:buFont typeface="Arial" panose="020B0604020202020204" pitchFamily="34" charset="0"/>
              <a:buChar char="•"/>
              <a:defRPr lang="en-US" sz="1800" b="1" kern="1200" dirty="0" smtClean="0">
                <a:solidFill>
                  <a:schemeClr val="tx2">
                    <a:alpha val="99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lang="en-US" sz="1800" kern="1200" dirty="0" smtClean="0">
                <a:solidFill>
                  <a:schemeClr val="tx2">
                    <a:alpha val="99000"/>
                  </a:schemeClr>
                </a:solidFill>
                <a:latin typeface="+mn-lt"/>
                <a:ea typeface="+mn-ea"/>
                <a:cs typeface="+mn-cs"/>
              </a:defRPr>
            </a:lvl2pPr>
            <a:lvl3pPr marL="1200150" indent="-285750" algn="l" defTabSz="914400" rtl="0" eaLnBrk="1" latinLnBrk="0" hangingPunct="1">
              <a:spcBef>
                <a:spcPct val="20000"/>
              </a:spcBef>
              <a:buFont typeface="Arial" panose="020B0604020202020204" pitchFamily="34" charset="0"/>
              <a:buChar char="•"/>
              <a:defRPr lang="en-US" sz="1600" kern="1200" dirty="0" smtClean="0">
                <a:solidFill>
                  <a:schemeClr val="tx2">
                    <a:alpha val="99000"/>
                  </a:schemeClr>
                </a:solidFill>
                <a:latin typeface="+mn-lt"/>
                <a:ea typeface="+mn-ea"/>
                <a:cs typeface="+mn-cs"/>
              </a:defRPr>
            </a:lvl3pPr>
            <a:lvl4pPr marL="1657350" indent="-285750" algn="l" defTabSz="914400" rtl="0" eaLnBrk="1" latinLnBrk="0" hangingPunct="1">
              <a:spcBef>
                <a:spcPct val="20000"/>
              </a:spcBef>
              <a:buFont typeface="Arial" panose="020B0604020202020204" pitchFamily="34" charset="0"/>
              <a:buChar char="•"/>
              <a:defRPr lang="en-US" sz="1400" kern="1200" dirty="0" smtClean="0">
                <a:solidFill>
                  <a:schemeClr val="tx2">
                    <a:alpha val="99000"/>
                  </a:schemeClr>
                </a:solidFill>
                <a:latin typeface="+mn-lt"/>
                <a:ea typeface="+mn-ea"/>
                <a:cs typeface="+mn-cs"/>
              </a:defRPr>
            </a:lvl4pPr>
            <a:lvl5pPr marL="2000250" indent="-171450" algn="l" defTabSz="914400" rtl="0" eaLnBrk="1" latinLnBrk="0" hangingPunct="1">
              <a:spcBef>
                <a:spcPct val="20000"/>
              </a:spcBef>
              <a:buFont typeface="Arial" panose="020B0604020202020204" pitchFamily="34" charset="0"/>
              <a:buChar char="•"/>
              <a:defRPr lang="en-US" sz="1200" kern="1200" dirty="0" smtClean="0">
                <a:solidFill>
                  <a:schemeClr val="tx2">
                    <a:alpha val="99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0" dirty="0" err="1"/>
              <a:t>DataWatch</a:t>
            </a:r>
            <a:r>
              <a:rPr lang="en-US" b="0" dirty="0"/>
              <a:t> can monitor any memory referenced via a pointer. </a:t>
            </a:r>
            <a:r>
              <a:rPr lang="en-US" b="0" dirty="0" err="1"/>
              <a:t>DataWatch</a:t>
            </a:r>
            <a:r>
              <a:rPr lang="en-US" b="0" dirty="0"/>
              <a:t> will have all pointers to the monitored memory updated to point to associated locations in Virtual memory. </a:t>
            </a:r>
          </a:p>
          <a:p>
            <a:r>
              <a:rPr lang="en-US" b="0" dirty="0"/>
              <a:t>Access to a virtual address generates a Data Access Exception (DSI), as the memory location does not actually exist.</a:t>
            </a:r>
          </a:p>
          <a:p>
            <a:r>
              <a:rPr lang="en-US" b="0" dirty="0"/>
              <a:t>Exception handler calculates block index, and offset into block.</a:t>
            </a:r>
          </a:p>
          <a:p>
            <a:r>
              <a:rPr lang="en-US" b="0" dirty="0"/>
              <a:t>Block index is used to locate metadata.   With it,</a:t>
            </a:r>
          </a:p>
          <a:p>
            <a:pPr lvl="1"/>
            <a:r>
              <a:rPr lang="en-US" dirty="0"/>
              <a:t>it can determine if the offset is greater than the allocated size.</a:t>
            </a:r>
          </a:p>
          <a:p>
            <a:pPr lvl="1"/>
            <a:r>
              <a:rPr lang="en-US" dirty="0"/>
              <a:t>or if the block is still allocated.</a:t>
            </a:r>
          </a:p>
          <a:p>
            <a:pPr lvl="1"/>
            <a:r>
              <a:rPr lang="en-US" dirty="0"/>
              <a:t>map the block + offset to the physical address. Data structures are maintained so this mapping is done very efficiently.</a:t>
            </a:r>
          </a:p>
          <a:p>
            <a:r>
              <a:rPr lang="en-US" b="0" dirty="0"/>
              <a:t>Log Error or trap if address is invalid.</a:t>
            </a:r>
          </a:p>
          <a:p>
            <a:r>
              <a:rPr lang="en-US" b="0" dirty="0"/>
              <a:t>The exception handler must then emulate the load/store using the physical address.</a:t>
            </a:r>
          </a:p>
        </p:txBody>
      </p:sp>
      <p:grpSp>
        <p:nvGrpSpPr>
          <p:cNvPr id="5" name="Group 4">
            <a:extLst>
              <a:ext uri="{FF2B5EF4-FFF2-40B4-BE49-F238E27FC236}">
                <a16:creationId xmlns:a16="http://schemas.microsoft.com/office/drawing/2014/main" id="{0745EB83-7D0A-4EC2-9720-25A6D292DBBB}"/>
              </a:ext>
            </a:extLst>
          </p:cNvPr>
          <p:cNvGrpSpPr/>
          <p:nvPr/>
        </p:nvGrpSpPr>
        <p:grpSpPr>
          <a:xfrm>
            <a:off x="6780212" y="1485900"/>
            <a:ext cx="698927" cy="342900"/>
            <a:chOff x="9675812" y="1714500"/>
            <a:chExt cx="533400" cy="342900"/>
          </a:xfrm>
        </p:grpSpPr>
        <p:cxnSp>
          <p:nvCxnSpPr>
            <p:cNvPr id="6" name="Straight Arrow Connector 5">
              <a:extLst>
                <a:ext uri="{FF2B5EF4-FFF2-40B4-BE49-F238E27FC236}">
                  <a16:creationId xmlns:a16="http://schemas.microsoft.com/office/drawing/2014/main" id="{BE8BDA1C-986B-4565-AEFA-2E9DF36B9C52}"/>
                </a:ext>
              </a:extLst>
            </p:cNvPr>
            <p:cNvCxnSpPr/>
            <p:nvPr/>
          </p:nvCxnSpPr>
          <p:spPr>
            <a:xfrm>
              <a:off x="10056812" y="1905000"/>
              <a:ext cx="15240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5417330-0FD5-4692-975F-940636E52AA6}"/>
                </a:ext>
              </a:extLst>
            </p:cNvPr>
            <p:cNvSpPr/>
            <p:nvPr/>
          </p:nvSpPr>
          <p:spPr>
            <a:xfrm>
              <a:off x="9675812" y="1714500"/>
              <a:ext cx="381000" cy="342900"/>
            </a:xfrm>
            <a:prstGeom prst="rect">
              <a:avLst/>
            </a:prstGeom>
            <a:noFill/>
            <a:ln w="12700" cmpd="thinThick">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r"/>
              <a:r>
                <a:rPr lang="en-US" sz="1200" b="1" dirty="0">
                  <a:solidFill>
                    <a:schemeClr val="tx1"/>
                  </a:solidFill>
                </a:rPr>
                <a:t>PC</a:t>
              </a:r>
            </a:p>
          </p:txBody>
        </p:sp>
      </p:grpSp>
      <p:grpSp>
        <p:nvGrpSpPr>
          <p:cNvPr id="37" name="Group 36">
            <a:extLst>
              <a:ext uri="{FF2B5EF4-FFF2-40B4-BE49-F238E27FC236}">
                <a16:creationId xmlns:a16="http://schemas.microsoft.com/office/drawing/2014/main" id="{6F071FC7-A6AD-4B0E-AA04-59B55F15D21A}"/>
              </a:ext>
            </a:extLst>
          </p:cNvPr>
          <p:cNvGrpSpPr/>
          <p:nvPr/>
        </p:nvGrpSpPr>
        <p:grpSpPr>
          <a:xfrm>
            <a:off x="7479139" y="990600"/>
            <a:ext cx="1371600" cy="1676400"/>
            <a:chOff x="7479139" y="990600"/>
            <a:chExt cx="1371600" cy="1676400"/>
          </a:xfrm>
        </p:grpSpPr>
        <p:cxnSp>
          <p:nvCxnSpPr>
            <p:cNvPr id="8" name="Straight Connector 7">
              <a:extLst>
                <a:ext uri="{FF2B5EF4-FFF2-40B4-BE49-F238E27FC236}">
                  <a16:creationId xmlns:a16="http://schemas.microsoft.com/office/drawing/2014/main" id="{0605133D-EF58-43BD-B1AA-A2AE461E163F}"/>
                </a:ext>
              </a:extLst>
            </p:cNvPr>
            <p:cNvCxnSpPr/>
            <p:nvPr/>
          </p:nvCxnSpPr>
          <p:spPr>
            <a:xfrm>
              <a:off x="7479139" y="1219200"/>
              <a:ext cx="0" cy="1447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238E12C-404B-483D-AF50-3197F63ACA44}"/>
                </a:ext>
              </a:extLst>
            </p:cNvPr>
            <p:cNvCxnSpPr/>
            <p:nvPr/>
          </p:nvCxnSpPr>
          <p:spPr>
            <a:xfrm>
              <a:off x="8850739" y="1219200"/>
              <a:ext cx="0" cy="1447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02FB3FB-F82B-465A-AF7A-92E335EE2BD9}"/>
                </a:ext>
              </a:extLst>
            </p:cNvPr>
            <p:cNvSpPr/>
            <p:nvPr/>
          </p:nvSpPr>
          <p:spPr>
            <a:xfrm>
              <a:off x="7479139" y="990600"/>
              <a:ext cx="1371600" cy="228600"/>
            </a:xfrm>
            <a:prstGeom prst="rect">
              <a:avLst/>
            </a:prstGeom>
            <a:noFill/>
            <a:ln w="12700" cmpd="thinThick">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r>
                <a:rPr lang="en-US" b="1" dirty="0">
                  <a:solidFill>
                    <a:schemeClr val="tx1"/>
                  </a:solidFill>
                </a:rPr>
                <a:t>text</a:t>
              </a:r>
            </a:p>
          </p:txBody>
        </p:sp>
        <p:sp>
          <p:nvSpPr>
            <p:cNvPr id="11" name="Rectangle 10">
              <a:extLst>
                <a:ext uri="{FF2B5EF4-FFF2-40B4-BE49-F238E27FC236}">
                  <a16:creationId xmlns:a16="http://schemas.microsoft.com/office/drawing/2014/main" id="{111E6811-A029-4A73-A52C-4028B6C4DE43}"/>
                </a:ext>
              </a:extLst>
            </p:cNvPr>
            <p:cNvSpPr/>
            <p:nvPr/>
          </p:nvSpPr>
          <p:spPr>
            <a:xfrm>
              <a:off x="7479139" y="1828800"/>
              <a:ext cx="1371600" cy="2286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instruction</a:t>
              </a:r>
            </a:p>
          </p:txBody>
        </p:sp>
        <p:sp>
          <p:nvSpPr>
            <p:cNvPr id="12" name="Rectangle 11">
              <a:extLst>
                <a:ext uri="{FF2B5EF4-FFF2-40B4-BE49-F238E27FC236}">
                  <a16:creationId xmlns:a16="http://schemas.microsoft.com/office/drawing/2014/main" id="{ABE05283-E9D9-4C5A-98AA-469C084B2366}"/>
                </a:ext>
              </a:extLst>
            </p:cNvPr>
            <p:cNvSpPr/>
            <p:nvPr/>
          </p:nvSpPr>
          <p:spPr>
            <a:xfrm>
              <a:off x="7479139" y="1600200"/>
              <a:ext cx="1371600" cy="228600"/>
            </a:xfrm>
            <a:prstGeom prst="rect">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solidFill>
                    <a:schemeClr val="tx1"/>
                  </a:solidFill>
                </a:rPr>
                <a:t>stw</a:t>
              </a:r>
              <a:r>
                <a:rPr lang="en-US" sz="1100" b="1" dirty="0">
                  <a:solidFill>
                    <a:schemeClr val="tx1"/>
                  </a:solidFill>
                </a:rPr>
                <a:t> xx</a:t>
              </a:r>
            </a:p>
          </p:txBody>
        </p:sp>
        <p:sp>
          <p:nvSpPr>
            <p:cNvPr id="13" name="Rectangle 12">
              <a:extLst>
                <a:ext uri="{FF2B5EF4-FFF2-40B4-BE49-F238E27FC236}">
                  <a16:creationId xmlns:a16="http://schemas.microsoft.com/office/drawing/2014/main" id="{DA87EF75-D353-4B18-9A88-B872B01D6033}"/>
                </a:ext>
              </a:extLst>
            </p:cNvPr>
            <p:cNvSpPr/>
            <p:nvPr/>
          </p:nvSpPr>
          <p:spPr>
            <a:xfrm>
              <a:off x="7479139" y="2057400"/>
              <a:ext cx="1371600" cy="2286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instruction</a:t>
              </a:r>
            </a:p>
          </p:txBody>
        </p:sp>
        <p:sp>
          <p:nvSpPr>
            <p:cNvPr id="14" name="Rectangle 13">
              <a:extLst>
                <a:ext uri="{FF2B5EF4-FFF2-40B4-BE49-F238E27FC236}">
                  <a16:creationId xmlns:a16="http://schemas.microsoft.com/office/drawing/2014/main" id="{58E87741-AA31-4ACB-BA18-9BD72CF028B3}"/>
                </a:ext>
              </a:extLst>
            </p:cNvPr>
            <p:cNvSpPr/>
            <p:nvPr/>
          </p:nvSpPr>
          <p:spPr>
            <a:xfrm>
              <a:off x="7479139" y="1371600"/>
              <a:ext cx="1371600" cy="228600"/>
            </a:xfrm>
            <a:prstGeom prst="rect">
              <a:avLst/>
            </a:prstGeom>
            <a:solidFill>
              <a:srgbClr val="EAF6F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instruction</a:t>
              </a:r>
            </a:p>
          </p:txBody>
        </p:sp>
        <p:sp>
          <p:nvSpPr>
            <p:cNvPr id="15" name="Rectangle 14">
              <a:extLst>
                <a:ext uri="{FF2B5EF4-FFF2-40B4-BE49-F238E27FC236}">
                  <a16:creationId xmlns:a16="http://schemas.microsoft.com/office/drawing/2014/main" id="{9C7F22A3-7011-4CD4-ACBA-EC61B8936EFE}"/>
                </a:ext>
              </a:extLst>
            </p:cNvPr>
            <p:cNvSpPr/>
            <p:nvPr/>
          </p:nvSpPr>
          <p:spPr>
            <a:xfrm>
              <a:off x="7479139" y="2286000"/>
              <a:ext cx="1371600" cy="2286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a:t>
              </a:r>
            </a:p>
          </p:txBody>
        </p:sp>
      </p:grpSp>
      <p:sp>
        <p:nvSpPr>
          <p:cNvPr id="17" name="TextBox 16">
            <a:extLst>
              <a:ext uri="{FF2B5EF4-FFF2-40B4-BE49-F238E27FC236}">
                <a16:creationId xmlns:a16="http://schemas.microsoft.com/office/drawing/2014/main" id="{0F791C8F-1D71-427D-A7DE-8A1071E4C141}"/>
              </a:ext>
            </a:extLst>
          </p:cNvPr>
          <p:cNvSpPr txBox="1"/>
          <p:nvPr/>
        </p:nvSpPr>
        <p:spPr>
          <a:xfrm>
            <a:off x="9718973" y="725269"/>
            <a:ext cx="1403350" cy="646331"/>
          </a:xfrm>
          <a:prstGeom prst="rect">
            <a:avLst/>
          </a:prstGeom>
          <a:noFill/>
        </p:spPr>
        <p:txBody>
          <a:bodyPr wrap="square" rtlCol="0">
            <a:spAutoFit/>
          </a:bodyPr>
          <a:lstStyle/>
          <a:p>
            <a:pPr algn="ctr"/>
            <a:r>
              <a:rPr lang="en-US" b="1" dirty="0"/>
              <a:t>Exception Table</a:t>
            </a:r>
          </a:p>
        </p:txBody>
      </p:sp>
      <p:sp>
        <p:nvSpPr>
          <p:cNvPr id="19" name="TextBox 18">
            <a:extLst>
              <a:ext uri="{FF2B5EF4-FFF2-40B4-BE49-F238E27FC236}">
                <a16:creationId xmlns:a16="http://schemas.microsoft.com/office/drawing/2014/main" id="{BABF4A7B-83EE-44C9-A5BA-FC084E694924}"/>
              </a:ext>
            </a:extLst>
          </p:cNvPr>
          <p:cNvSpPr txBox="1"/>
          <p:nvPr/>
        </p:nvSpPr>
        <p:spPr>
          <a:xfrm>
            <a:off x="9718973" y="1524000"/>
            <a:ext cx="1403350" cy="1200329"/>
          </a:xfrm>
          <a:prstGeom prst="rect">
            <a:avLst/>
          </a:prstGeom>
          <a:solidFill>
            <a:schemeClr val="accent1">
              <a:lumMod val="20000"/>
              <a:lumOff val="80000"/>
            </a:schemeClr>
          </a:solidFill>
          <a:ln>
            <a:solidFill>
              <a:schemeClr val="tx2"/>
            </a:solidFill>
          </a:ln>
        </p:spPr>
        <p:txBody>
          <a:bodyPr wrap="square" rtlCol="0">
            <a:spAutoFit/>
          </a:bodyPr>
          <a:lstStyle/>
          <a:p>
            <a:r>
              <a:rPr lang="en-US" sz="1600" b="1" dirty="0">
                <a:solidFill>
                  <a:schemeClr val="accent1"/>
                </a:solidFill>
              </a:rPr>
              <a:t>Data Access</a:t>
            </a:r>
          </a:p>
          <a:p>
            <a:r>
              <a:rPr lang="en-US" sz="1400" b="1" dirty="0">
                <a:cs typeface="Courier New" panose="02070309020205020404" pitchFamily="49" charset="0"/>
              </a:rPr>
              <a:t>Our Memory Access Validation Code</a:t>
            </a:r>
          </a:p>
        </p:txBody>
      </p:sp>
      <p:cxnSp>
        <p:nvCxnSpPr>
          <p:cNvPr id="21" name="Elbow Connector 46">
            <a:extLst>
              <a:ext uri="{FF2B5EF4-FFF2-40B4-BE49-F238E27FC236}">
                <a16:creationId xmlns:a16="http://schemas.microsoft.com/office/drawing/2014/main" id="{18C040FF-EAFA-4394-B157-85622C25589E}"/>
              </a:ext>
            </a:extLst>
          </p:cNvPr>
          <p:cNvCxnSpPr>
            <a:stCxn id="12" idx="3"/>
          </p:cNvCxnSpPr>
          <p:nvPr/>
        </p:nvCxnSpPr>
        <p:spPr>
          <a:xfrm>
            <a:off x="8850739" y="1714500"/>
            <a:ext cx="868234" cy="0"/>
          </a:xfrm>
          <a:prstGeom prst="straightConnector1">
            <a:avLst/>
          </a:prstGeom>
          <a:ln w="25400">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DF4C2658-03E1-4D20-A926-00E808C6E002}"/>
              </a:ext>
            </a:extLst>
          </p:cNvPr>
          <p:cNvSpPr txBox="1"/>
          <p:nvPr/>
        </p:nvSpPr>
        <p:spPr>
          <a:xfrm>
            <a:off x="7224286" y="3200400"/>
            <a:ext cx="1841926" cy="461665"/>
          </a:xfrm>
          <a:prstGeom prst="rect">
            <a:avLst/>
          </a:prstGeom>
          <a:solidFill>
            <a:schemeClr val="accent1">
              <a:lumMod val="20000"/>
              <a:lumOff val="80000"/>
            </a:schemeClr>
          </a:solidFill>
          <a:ln w="25400">
            <a:solidFill>
              <a:schemeClr val="tx2"/>
            </a:solidFill>
          </a:ln>
        </p:spPr>
        <p:txBody>
          <a:bodyPr wrap="square" rtlCol="0">
            <a:spAutoFit/>
          </a:bodyPr>
          <a:lstStyle/>
          <a:p>
            <a:pPr algn="ctr"/>
            <a:r>
              <a:rPr lang="en-US" sz="1200" b="1" dirty="0"/>
              <a:t>Translate Virtual to </a:t>
            </a:r>
          </a:p>
          <a:p>
            <a:pPr algn="ctr"/>
            <a:r>
              <a:rPr lang="en-US" sz="1200" b="1" dirty="0"/>
              <a:t>Physical address</a:t>
            </a:r>
            <a:endParaRPr lang="en-US" sz="1100" b="1" dirty="0">
              <a:cs typeface="Courier New" panose="02070309020205020404" pitchFamily="49" charset="0"/>
            </a:endParaRPr>
          </a:p>
        </p:txBody>
      </p:sp>
      <p:sp>
        <p:nvSpPr>
          <p:cNvPr id="24" name="Diamond 23">
            <a:extLst>
              <a:ext uri="{FF2B5EF4-FFF2-40B4-BE49-F238E27FC236}">
                <a16:creationId xmlns:a16="http://schemas.microsoft.com/office/drawing/2014/main" id="{0895B01D-2A97-432E-9FA3-20C18790E8E3}"/>
              </a:ext>
            </a:extLst>
          </p:cNvPr>
          <p:cNvSpPr/>
          <p:nvPr/>
        </p:nvSpPr>
        <p:spPr>
          <a:xfrm>
            <a:off x="7071886" y="3886200"/>
            <a:ext cx="2146726" cy="914400"/>
          </a:xfrm>
          <a:prstGeom prst="diamond">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err="1">
                <a:solidFill>
                  <a:schemeClr val="tx1"/>
                </a:solidFill>
              </a:rPr>
              <a:t>Addr</a:t>
            </a:r>
            <a:r>
              <a:rPr lang="en-US" sz="1200" b="1" dirty="0">
                <a:solidFill>
                  <a:schemeClr val="tx1"/>
                </a:solidFill>
              </a:rPr>
              <a:t>. valid?</a:t>
            </a:r>
          </a:p>
          <a:p>
            <a:pPr algn="ctr"/>
            <a:r>
              <a:rPr lang="en-US" sz="1200" b="1" dirty="0">
                <a:solidFill>
                  <a:schemeClr val="tx1"/>
                </a:solidFill>
              </a:rPr>
              <a:t>size != 0</a:t>
            </a:r>
          </a:p>
          <a:p>
            <a:pPr algn="ctr"/>
            <a:r>
              <a:rPr lang="en-US" sz="1200" b="1" dirty="0">
                <a:solidFill>
                  <a:schemeClr val="tx1"/>
                </a:solidFill>
              </a:rPr>
              <a:t>offset &lt; size</a:t>
            </a:r>
          </a:p>
        </p:txBody>
      </p:sp>
      <p:sp>
        <p:nvSpPr>
          <p:cNvPr id="25" name="TextBox 24">
            <a:extLst>
              <a:ext uri="{FF2B5EF4-FFF2-40B4-BE49-F238E27FC236}">
                <a16:creationId xmlns:a16="http://schemas.microsoft.com/office/drawing/2014/main" id="{3647C7E5-C674-41A0-81A3-0CC892C9304B}"/>
              </a:ext>
            </a:extLst>
          </p:cNvPr>
          <p:cNvSpPr txBox="1"/>
          <p:nvPr/>
        </p:nvSpPr>
        <p:spPr>
          <a:xfrm>
            <a:off x="7237412" y="5057001"/>
            <a:ext cx="1828800" cy="276999"/>
          </a:xfrm>
          <a:prstGeom prst="rect">
            <a:avLst/>
          </a:prstGeom>
          <a:solidFill>
            <a:schemeClr val="accent1">
              <a:lumMod val="20000"/>
              <a:lumOff val="80000"/>
            </a:schemeClr>
          </a:solidFill>
          <a:ln w="25400">
            <a:solidFill>
              <a:schemeClr val="tx2"/>
            </a:solidFill>
          </a:ln>
        </p:spPr>
        <p:txBody>
          <a:bodyPr wrap="square" rtlCol="0">
            <a:spAutoFit/>
          </a:bodyPr>
          <a:lstStyle/>
          <a:p>
            <a:pPr algn="ctr"/>
            <a:r>
              <a:rPr lang="en-US" sz="1200" b="1" dirty="0"/>
              <a:t>Log error or trap</a:t>
            </a:r>
            <a:endParaRPr lang="en-US" sz="1100" b="1" dirty="0">
              <a:cs typeface="Courier New" panose="02070309020205020404" pitchFamily="49" charset="0"/>
            </a:endParaRPr>
          </a:p>
        </p:txBody>
      </p:sp>
      <p:sp>
        <p:nvSpPr>
          <p:cNvPr id="26" name="TextBox 25">
            <a:extLst>
              <a:ext uri="{FF2B5EF4-FFF2-40B4-BE49-F238E27FC236}">
                <a16:creationId xmlns:a16="http://schemas.microsoft.com/office/drawing/2014/main" id="{E229520A-2D64-47BA-80C3-57FE94B4BBDF}"/>
              </a:ext>
            </a:extLst>
          </p:cNvPr>
          <p:cNvSpPr txBox="1"/>
          <p:nvPr/>
        </p:nvSpPr>
        <p:spPr>
          <a:xfrm>
            <a:off x="7237413" y="5577892"/>
            <a:ext cx="1828799" cy="276999"/>
          </a:xfrm>
          <a:prstGeom prst="rect">
            <a:avLst/>
          </a:prstGeom>
          <a:solidFill>
            <a:schemeClr val="accent1">
              <a:lumMod val="20000"/>
              <a:lumOff val="80000"/>
            </a:schemeClr>
          </a:solidFill>
          <a:ln w="25400">
            <a:solidFill>
              <a:schemeClr val="tx2"/>
            </a:solidFill>
          </a:ln>
        </p:spPr>
        <p:txBody>
          <a:bodyPr wrap="square" rtlCol="0">
            <a:spAutoFit/>
          </a:bodyPr>
          <a:lstStyle/>
          <a:p>
            <a:pPr algn="ctr"/>
            <a:r>
              <a:rPr lang="en-US" sz="1200" b="1" dirty="0"/>
              <a:t>Emulate mem access</a:t>
            </a:r>
            <a:endParaRPr lang="en-US" sz="1100" b="1" dirty="0">
              <a:cs typeface="Courier New" panose="02070309020205020404" pitchFamily="49" charset="0"/>
            </a:endParaRPr>
          </a:p>
        </p:txBody>
      </p:sp>
      <p:cxnSp>
        <p:nvCxnSpPr>
          <p:cNvPr id="27" name="Straight Arrow Connector 26">
            <a:extLst>
              <a:ext uri="{FF2B5EF4-FFF2-40B4-BE49-F238E27FC236}">
                <a16:creationId xmlns:a16="http://schemas.microsoft.com/office/drawing/2014/main" id="{C1D757B5-E844-4E2E-9AC7-05DF0BFF1CC2}"/>
              </a:ext>
            </a:extLst>
          </p:cNvPr>
          <p:cNvCxnSpPr>
            <a:stCxn id="23" idx="2"/>
            <a:endCxn id="24" idx="0"/>
          </p:cNvCxnSpPr>
          <p:nvPr/>
        </p:nvCxnSpPr>
        <p:spPr>
          <a:xfrm>
            <a:off x="8145249" y="3662065"/>
            <a:ext cx="0" cy="224135"/>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0641586-DB8C-4D26-9B59-2022071DE67D}"/>
              </a:ext>
            </a:extLst>
          </p:cNvPr>
          <p:cNvCxnSpPr>
            <a:stCxn id="24" idx="2"/>
            <a:endCxn id="25" idx="0"/>
          </p:cNvCxnSpPr>
          <p:nvPr/>
        </p:nvCxnSpPr>
        <p:spPr>
          <a:xfrm>
            <a:off x="8145249" y="4800600"/>
            <a:ext cx="6563" cy="25640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34D418A-38ED-4DC6-B623-2B80B7C12590}"/>
              </a:ext>
            </a:extLst>
          </p:cNvPr>
          <p:cNvCxnSpPr>
            <a:stCxn id="25" idx="2"/>
            <a:endCxn id="26" idx="0"/>
          </p:cNvCxnSpPr>
          <p:nvPr/>
        </p:nvCxnSpPr>
        <p:spPr>
          <a:xfrm>
            <a:off x="8151812" y="5334000"/>
            <a:ext cx="1" cy="2438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65">
            <a:extLst>
              <a:ext uri="{FF2B5EF4-FFF2-40B4-BE49-F238E27FC236}">
                <a16:creationId xmlns:a16="http://schemas.microsoft.com/office/drawing/2014/main" id="{8FEE9085-47B5-4D43-BB29-9A9FE732A5DB}"/>
              </a:ext>
            </a:extLst>
          </p:cNvPr>
          <p:cNvCxnSpPr>
            <a:stCxn id="24" idx="3"/>
            <a:endCxn id="26" idx="3"/>
          </p:cNvCxnSpPr>
          <p:nvPr/>
        </p:nvCxnSpPr>
        <p:spPr>
          <a:xfrm flipH="1">
            <a:off x="9066212" y="4343400"/>
            <a:ext cx="152400" cy="1372992"/>
          </a:xfrm>
          <a:prstGeom prst="bentConnector3">
            <a:avLst>
              <a:gd name="adj1" fmla="val -150000"/>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6CB0319-50D9-45CD-BC7B-88EAE299CE67}"/>
              </a:ext>
            </a:extLst>
          </p:cNvPr>
          <p:cNvCxnSpPr>
            <a:endCxn id="11" idx="1"/>
          </p:cNvCxnSpPr>
          <p:nvPr/>
        </p:nvCxnSpPr>
        <p:spPr>
          <a:xfrm>
            <a:off x="6945738" y="1943100"/>
            <a:ext cx="5334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65">
            <a:extLst>
              <a:ext uri="{FF2B5EF4-FFF2-40B4-BE49-F238E27FC236}">
                <a16:creationId xmlns:a16="http://schemas.microsoft.com/office/drawing/2014/main" id="{97654FF3-5503-477C-AA81-DBA7273D639C}"/>
              </a:ext>
            </a:extLst>
          </p:cNvPr>
          <p:cNvCxnSpPr>
            <a:stCxn id="26" idx="2"/>
          </p:cNvCxnSpPr>
          <p:nvPr/>
        </p:nvCxnSpPr>
        <p:spPr>
          <a:xfrm rot="5400000" flipH="1">
            <a:off x="5592880" y="3295959"/>
            <a:ext cx="3911791" cy="1206075"/>
          </a:xfrm>
          <a:prstGeom prst="bentConnector3">
            <a:avLst>
              <a:gd name="adj1" fmla="val -5844"/>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3" name="Up Arrow 63">
            <a:extLst>
              <a:ext uri="{FF2B5EF4-FFF2-40B4-BE49-F238E27FC236}">
                <a16:creationId xmlns:a16="http://schemas.microsoft.com/office/drawing/2014/main" id="{B69CEE84-E0C4-480E-9949-C627D79F3AEF}"/>
              </a:ext>
            </a:extLst>
          </p:cNvPr>
          <p:cNvSpPr/>
          <p:nvPr/>
        </p:nvSpPr>
        <p:spPr>
          <a:xfrm rot="12972745">
            <a:off x="9164794" y="2343437"/>
            <a:ext cx="435822" cy="752606"/>
          </a:xfrm>
          <a:prstGeom prst="upArrow">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877F83A-6262-4C8D-BF98-4862A519843E}"/>
              </a:ext>
            </a:extLst>
          </p:cNvPr>
          <p:cNvSpPr txBox="1"/>
          <p:nvPr/>
        </p:nvSpPr>
        <p:spPr>
          <a:xfrm>
            <a:off x="9089985" y="4053892"/>
            <a:ext cx="509627" cy="276999"/>
          </a:xfrm>
          <a:prstGeom prst="rect">
            <a:avLst/>
          </a:prstGeom>
          <a:noFill/>
        </p:spPr>
        <p:txBody>
          <a:bodyPr wrap="none" rtlCol="0">
            <a:spAutoFit/>
          </a:bodyPr>
          <a:lstStyle/>
          <a:p>
            <a:r>
              <a:rPr lang="en-US" sz="1200" b="1" dirty="0"/>
              <a:t>True</a:t>
            </a:r>
          </a:p>
        </p:txBody>
      </p:sp>
      <p:sp>
        <p:nvSpPr>
          <p:cNvPr id="35" name="TextBox 34">
            <a:extLst>
              <a:ext uri="{FF2B5EF4-FFF2-40B4-BE49-F238E27FC236}">
                <a16:creationId xmlns:a16="http://schemas.microsoft.com/office/drawing/2014/main" id="{0DD5C618-9DFD-4737-914C-551AAA6682F2}"/>
              </a:ext>
            </a:extLst>
          </p:cNvPr>
          <p:cNvSpPr txBox="1"/>
          <p:nvPr/>
        </p:nvSpPr>
        <p:spPr>
          <a:xfrm>
            <a:off x="8151812" y="4739692"/>
            <a:ext cx="577402" cy="276999"/>
          </a:xfrm>
          <a:prstGeom prst="rect">
            <a:avLst/>
          </a:prstGeom>
          <a:noFill/>
        </p:spPr>
        <p:txBody>
          <a:bodyPr wrap="none" rtlCol="0">
            <a:spAutoFit/>
          </a:bodyPr>
          <a:lstStyle/>
          <a:p>
            <a:r>
              <a:rPr lang="en-US" sz="1200" b="1" dirty="0"/>
              <a:t>False</a:t>
            </a:r>
          </a:p>
        </p:txBody>
      </p:sp>
      <p:sp>
        <p:nvSpPr>
          <p:cNvPr id="36" name="TextBox 35">
            <a:extLst>
              <a:ext uri="{FF2B5EF4-FFF2-40B4-BE49-F238E27FC236}">
                <a16:creationId xmlns:a16="http://schemas.microsoft.com/office/drawing/2014/main" id="{81E67108-BDAE-4283-B22F-7416EA0CCB7C}"/>
              </a:ext>
            </a:extLst>
          </p:cNvPr>
          <p:cNvSpPr txBox="1"/>
          <p:nvPr/>
        </p:nvSpPr>
        <p:spPr>
          <a:xfrm>
            <a:off x="6563030" y="6111292"/>
            <a:ext cx="2467342" cy="276999"/>
          </a:xfrm>
          <a:prstGeom prst="rect">
            <a:avLst/>
          </a:prstGeom>
          <a:noFill/>
        </p:spPr>
        <p:txBody>
          <a:bodyPr wrap="none" rtlCol="0">
            <a:spAutoFit/>
          </a:bodyPr>
          <a:lstStyle/>
          <a:p>
            <a:r>
              <a:rPr lang="en-US" sz="1200" b="1" dirty="0"/>
              <a:t>*** FIX *** Return from interrupt</a:t>
            </a:r>
          </a:p>
        </p:txBody>
      </p:sp>
    </p:spTree>
    <p:extLst>
      <p:ext uri="{BB962C8B-B14F-4D97-AF65-F5344CB8AC3E}">
        <p14:creationId xmlns:p14="http://schemas.microsoft.com/office/powerpoint/2010/main" val="165889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par>
                                <p:cTn id="39" presetID="2" presetClass="entr" presetSubtype="9"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0-#ppt_w/2"/>
                                          </p:val>
                                        </p:tav>
                                        <p:tav tm="100000">
                                          <p:val>
                                            <p:strVal val="#ppt_x"/>
                                          </p:val>
                                        </p:tav>
                                      </p:tavLst>
                                    </p:anim>
                                    <p:anim calcmode="lin" valueType="num">
                                      <p:cBhvr additive="base">
                                        <p:cTn id="4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9"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0-#ppt_w/2"/>
                                          </p:val>
                                        </p:tav>
                                        <p:tav tm="100000">
                                          <p:val>
                                            <p:strVal val="#ppt_x"/>
                                          </p:val>
                                        </p:tav>
                                      </p:tavLst>
                                    </p:anim>
                                    <p:anim calcmode="lin" valueType="num">
                                      <p:cBhvr additive="base">
                                        <p:cTn id="62" dur="500" fill="hold"/>
                                        <p:tgtEl>
                                          <p:spTgt spid="25"/>
                                        </p:tgtEl>
                                        <p:attrNameLst>
                                          <p:attrName>ppt_y</p:attrName>
                                        </p:attrNameLst>
                                      </p:cBhvr>
                                      <p:tavLst>
                                        <p:tav tm="0">
                                          <p:val>
                                            <p:strVal val="0-#ppt_h/2"/>
                                          </p:val>
                                        </p:tav>
                                        <p:tav tm="100000">
                                          <p:val>
                                            <p:strVal val="#ppt_y"/>
                                          </p:val>
                                        </p:tav>
                                      </p:tavLst>
                                    </p:anim>
                                  </p:childTnLst>
                                </p:cTn>
                              </p:par>
                              <p:par>
                                <p:cTn id="63" presetID="1"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9"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0-#ppt_w/2"/>
                                          </p:val>
                                        </p:tav>
                                        <p:tav tm="100000">
                                          <p:val>
                                            <p:strVal val="#ppt_x"/>
                                          </p:val>
                                        </p:tav>
                                      </p:tavLst>
                                    </p:anim>
                                    <p:anim calcmode="lin" valueType="num">
                                      <p:cBhvr additive="base">
                                        <p:cTn id="74" dur="500" fill="hold"/>
                                        <p:tgtEl>
                                          <p:spTgt spid="26"/>
                                        </p:tgtEl>
                                        <p:attrNameLst>
                                          <p:attrName>ppt_y</p:attrName>
                                        </p:attrNameLst>
                                      </p:cBhvr>
                                      <p:tavLst>
                                        <p:tav tm="0">
                                          <p:val>
                                            <p:strVal val="0-#ppt_h/2"/>
                                          </p:val>
                                        </p:tav>
                                        <p:tav tm="100000">
                                          <p:val>
                                            <p:strVal val="#ppt_y"/>
                                          </p:val>
                                        </p:tav>
                                      </p:tavLst>
                                    </p:anim>
                                  </p:childTnLst>
                                </p:cTn>
                              </p:par>
                              <p:par>
                                <p:cTn id="75" presetID="1" presetClass="entr" presetSubtype="0" fill="hold" nodeType="withEffect">
                                  <p:stCondLst>
                                    <p:cond delay="500"/>
                                  </p:stCondLst>
                                  <p:childTnLst>
                                    <p:set>
                                      <p:cBhvr>
                                        <p:cTn id="76" dur="1" fill="hold">
                                          <p:stCondLst>
                                            <p:cond delay="0"/>
                                          </p:stCondLst>
                                        </p:cTn>
                                        <p:tgtEl>
                                          <p:spTgt spid="29"/>
                                        </p:tgtEl>
                                        <p:attrNameLst>
                                          <p:attrName>style.visibility</p:attrName>
                                        </p:attrNameLst>
                                      </p:cBhvr>
                                      <p:to>
                                        <p:strVal val="visible"/>
                                      </p:to>
                                    </p:set>
                                  </p:childTnLst>
                                </p:cTn>
                              </p:par>
                              <p:par>
                                <p:cTn id="77" presetID="1" presetClass="entr" presetSubtype="0" fill="hold" grpId="0" nodeType="withEffect">
                                  <p:stCondLst>
                                    <p:cond delay="500"/>
                                  </p:stCondLst>
                                  <p:childTnLst>
                                    <p:set>
                                      <p:cBhvr>
                                        <p:cTn id="78" dur="1" fill="hold">
                                          <p:stCondLst>
                                            <p:cond delay="0"/>
                                          </p:stCondLst>
                                        </p:cTn>
                                        <p:tgtEl>
                                          <p:spTgt spid="4">
                                            <p:txEl>
                                              <p:pRg st="8" end="8"/>
                                            </p:txEl>
                                          </p:spTgt>
                                        </p:tgtEl>
                                        <p:attrNameLst>
                                          <p:attrName>style.visibility</p:attrName>
                                        </p:attrNameLst>
                                      </p:cBhvr>
                                      <p:to>
                                        <p:strVal val="visible"/>
                                      </p:to>
                                    </p:set>
                                  </p:childTnLst>
                                </p:cTn>
                              </p:par>
                              <p:par>
                                <p:cTn id="79" presetID="1" presetClass="entr" presetSubtype="0" fill="hold" nodeType="withEffect">
                                  <p:stCondLst>
                                    <p:cond delay="500"/>
                                  </p:stCondLst>
                                  <p:childTnLst>
                                    <p:set>
                                      <p:cBhvr>
                                        <p:cTn id="80" dur="1" fill="hold">
                                          <p:stCondLst>
                                            <p:cond delay="0"/>
                                          </p:stCondLst>
                                        </p:cTn>
                                        <p:tgtEl>
                                          <p:spTgt spid="32"/>
                                        </p:tgtEl>
                                        <p:attrNameLst>
                                          <p:attrName>style.visibility</p:attrName>
                                        </p:attrNameLst>
                                      </p:cBhvr>
                                      <p:to>
                                        <p:strVal val="visible"/>
                                      </p:to>
                                    </p:set>
                                  </p:childTnLst>
                                </p:cTn>
                              </p:par>
                              <p:par>
                                <p:cTn id="81" presetID="1" presetClass="entr" presetSubtype="0" fill="hold" nodeType="withEffect">
                                  <p:stCondLst>
                                    <p:cond delay="500"/>
                                  </p:stCondLst>
                                  <p:childTnLst>
                                    <p:set>
                                      <p:cBhvr>
                                        <p:cTn id="82" dur="1" fill="hold">
                                          <p:stCondLst>
                                            <p:cond delay="0"/>
                                          </p:stCondLst>
                                        </p:cTn>
                                        <p:tgtEl>
                                          <p:spTgt spid="30"/>
                                        </p:tgtEl>
                                        <p:attrNameLst>
                                          <p:attrName>style.visibility</p:attrName>
                                        </p:attrNameLst>
                                      </p:cBhvr>
                                      <p:to>
                                        <p:strVal val="visible"/>
                                      </p:to>
                                    </p:set>
                                  </p:childTnLst>
                                </p:cTn>
                              </p:par>
                              <p:par>
                                <p:cTn id="83" presetID="1" presetClass="entr" presetSubtype="0" fill="hold" grpId="0" nodeType="withEffect">
                                  <p:stCondLst>
                                    <p:cond delay="500"/>
                                  </p:stCondLst>
                                  <p:childTnLst>
                                    <p:set>
                                      <p:cBhvr>
                                        <p:cTn id="84" dur="1" fill="hold">
                                          <p:stCondLst>
                                            <p:cond delay="0"/>
                                          </p:stCondLst>
                                        </p:cTn>
                                        <p:tgtEl>
                                          <p:spTgt spid="34"/>
                                        </p:tgtEl>
                                        <p:attrNameLst>
                                          <p:attrName>style.visibility</p:attrName>
                                        </p:attrNameLst>
                                      </p:cBhvr>
                                      <p:to>
                                        <p:strVal val="visible"/>
                                      </p:to>
                                    </p:set>
                                  </p:childTnLst>
                                </p:cTn>
                              </p:par>
                              <p:par>
                                <p:cTn id="85" presetID="1" presetClass="entr" presetSubtype="0" fill="hold" grpId="0" nodeType="withEffect">
                                  <p:stCondLst>
                                    <p:cond delay="500"/>
                                  </p:stCondLst>
                                  <p:childTnLst>
                                    <p:set>
                                      <p:cBhvr>
                                        <p:cTn id="86" dur="1" fill="hold">
                                          <p:stCondLst>
                                            <p:cond delay="0"/>
                                          </p:stCondLst>
                                        </p:cTn>
                                        <p:tgtEl>
                                          <p:spTgt spid="3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7" grpId="0"/>
      <p:bldP spid="19" grpId="0" animBg="1"/>
      <p:bldP spid="23" grpId="0" uiExpand="1" animBg="1"/>
      <p:bldP spid="24" grpId="0" animBg="1"/>
      <p:bldP spid="25" grpId="0" uiExpand="1" animBg="1"/>
      <p:bldP spid="26" grpId="0" uiExpand="1" animBg="1"/>
      <p:bldP spid="33" grpId="0" animBg="1"/>
      <p:bldP spid="34" grpId="0"/>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EB63-2BD4-46EB-94DF-44325CBB2D5C}"/>
              </a:ext>
            </a:extLst>
          </p:cNvPr>
          <p:cNvSpPr>
            <a:spLocks noGrp="1"/>
          </p:cNvSpPr>
          <p:nvPr>
            <p:ph type="title"/>
          </p:nvPr>
        </p:nvSpPr>
        <p:spPr/>
        <p:txBody>
          <a:bodyPr/>
          <a:lstStyle/>
          <a:p>
            <a:pPr fontAlgn="ctr"/>
            <a:r>
              <a:rPr lang="en-US" dirty="0">
                <a:solidFill>
                  <a:srgbClr val="000000"/>
                </a:solidFill>
                <a:latin typeface="Calibri"/>
              </a:rPr>
              <a:t>Electric Fence</a:t>
            </a:r>
            <a:br>
              <a:rPr lang="en-US" dirty="0">
                <a:solidFill>
                  <a:srgbClr val="000000"/>
                </a:solidFill>
                <a:latin typeface="Calibri"/>
              </a:rPr>
            </a:br>
            <a:endParaRPr lang="en-US" dirty="0">
              <a:solidFill>
                <a:srgbClr val="000000"/>
              </a:solidFill>
              <a:latin typeface="Calibri"/>
            </a:endParaRPr>
          </a:p>
        </p:txBody>
      </p:sp>
      <p:sp>
        <p:nvSpPr>
          <p:cNvPr id="3" name="Content Placeholder 2">
            <a:extLst>
              <a:ext uri="{FF2B5EF4-FFF2-40B4-BE49-F238E27FC236}">
                <a16:creationId xmlns:a16="http://schemas.microsoft.com/office/drawing/2014/main" id="{33A2E743-EF60-403B-ABE3-AC17FB1A134B}"/>
              </a:ext>
            </a:extLst>
          </p:cNvPr>
          <p:cNvSpPr>
            <a:spLocks noGrp="1"/>
          </p:cNvSpPr>
          <p:nvPr>
            <p:ph idx="1"/>
          </p:nvPr>
        </p:nvSpPr>
        <p:spPr>
          <a:xfrm>
            <a:off x="315404" y="864408"/>
            <a:ext cx="11558016" cy="5784112"/>
          </a:xfrm>
        </p:spPr>
        <p:txBody>
          <a:bodyPr/>
          <a:lstStyle/>
          <a:p>
            <a:pPr marL="0" indent="0">
              <a:buNone/>
            </a:pPr>
            <a:r>
              <a:rPr lang="en-US" b="0" dirty="0"/>
              <a:t>Tool Description</a:t>
            </a:r>
          </a:p>
          <a:p>
            <a:pPr lvl="1"/>
            <a:r>
              <a:rPr lang="en-US" dirty="0">
                <a:solidFill>
                  <a:srgbClr val="000000"/>
                </a:solidFill>
                <a:latin typeface="Calibri"/>
              </a:rPr>
              <a:t>Utilizes the MMU hardware to put protected memory between heap memory buffers</a:t>
            </a:r>
            <a:endParaRPr lang="en-US" b="0" dirty="0"/>
          </a:p>
          <a:p>
            <a:pPr marL="0" indent="0">
              <a:buNone/>
            </a:pPr>
            <a:r>
              <a:rPr lang="en-US" b="0" dirty="0"/>
              <a:t>Tool's Value</a:t>
            </a:r>
          </a:p>
          <a:p>
            <a:pPr lvl="1"/>
            <a:r>
              <a:rPr lang="en-US" b="1" dirty="0">
                <a:solidFill>
                  <a:srgbClr val="000000"/>
                </a:solidFill>
                <a:latin typeface="Calibri"/>
              </a:rPr>
              <a:t>Tool designed explicitly for heap memory corruption, this is the type of memory corruption which is the hardest to debug.</a:t>
            </a:r>
          </a:p>
          <a:p>
            <a:pPr lvl="1"/>
            <a:r>
              <a:rPr lang="en-US" dirty="0">
                <a:solidFill>
                  <a:srgbClr val="000000"/>
                </a:solidFill>
                <a:latin typeface="Calibri"/>
              </a:rPr>
              <a:t>Highlights the root causes of memory integrity issues, traps if protected memory page is accessed </a:t>
            </a:r>
          </a:p>
          <a:p>
            <a:pPr lvl="1"/>
            <a:r>
              <a:rPr lang="en-US" dirty="0">
                <a:solidFill>
                  <a:srgbClr val="000000"/>
                </a:solidFill>
                <a:latin typeface="Calibri"/>
              </a:rPr>
              <a:t>Detects latent reads and latent writes (note above diagram).</a:t>
            </a:r>
          </a:p>
          <a:p>
            <a:pPr lvl="1"/>
            <a:r>
              <a:rPr lang="en-US" b="1" dirty="0">
                <a:solidFill>
                  <a:srgbClr val="000000"/>
                </a:solidFill>
                <a:latin typeface="Calibri"/>
              </a:rPr>
              <a:t>Tool can be enabled in Product Verification as it has no performance impact!</a:t>
            </a:r>
            <a:endParaRPr lang="en-US" b="0" dirty="0"/>
          </a:p>
          <a:p>
            <a:pPr marL="0" indent="0">
              <a:buNone/>
            </a:pPr>
            <a:r>
              <a:rPr lang="en-US" b="0" dirty="0"/>
              <a:t>Tool's Shortcomings</a:t>
            </a:r>
          </a:p>
          <a:p>
            <a:pPr lvl="1" fontAlgn="t"/>
            <a:r>
              <a:rPr lang="en-US" dirty="0">
                <a:solidFill>
                  <a:srgbClr val="000000"/>
                </a:solidFill>
                <a:latin typeface="Calibri"/>
              </a:rPr>
              <a:t>Memory exhaustion issues as protected page (for example 4K) allocated between each heap memory allocation</a:t>
            </a:r>
          </a:p>
          <a:p>
            <a:pPr lvl="1" fontAlgn="t"/>
            <a:r>
              <a:rPr lang="en-US" dirty="0">
                <a:solidFill>
                  <a:srgbClr val="000000"/>
                </a:solidFill>
                <a:latin typeface="Calibri"/>
              </a:rPr>
              <a:t>Cannot detect memory violations in Stack, </a:t>
            </a:r>
            <a:r>
              <a:rPr lang="en-US" dirty="0" err="1">
                <a:solidFill>
                  <a:srgbClr val="000000"/>
                </a:solidFill>
                <a:latin typeface="Calibri"/>
              </a:rPr>
              <a:t>Globals</a:t>
            </a:r>
            <a:r>
              <a:rPr lang="en-US" dirty="0">
                <a:solidFill>
                  <a:srgbClr val="000000"/>
                </a:solidFill>
                <a:latin typeface="Calibri"/>
              </a:rPr>
              <a:t>, private memory pools (only heap)</a:t>
            </a:r>
          </a:p>
          <a:p>
            <a:pPr lvl="1" fontAlgn="t"/>
            <a:r>
              <a:rPr lang="en-US" dirty="0">
                <a:solidFill>
                  <a:srgbClr val="000000"/>
                </a:solidFill>
                <a:latin typeface="Calibri"/>
              </a:rPr>
              <a:t>Cannot detect heap buffer underflows. The tool could be enhanced to support this.</a:t>
            </a:r>
          </a:p>
          <a:p>
            <a:pPr lvl="1" fontAlgn="t"/>
            <a:r>
              <a:rPr lang="en-US" b="1" dirty="0">
                <a:solidFill>
                  <a:srgbClr val="000000"/>
                </a:solidFill>
                <a:latin typeface="Calibri"/>
              </a:rPr>
              <a:t>May not detect if the heap overflow is only a byte or two. Heap buffer located as close as possible to protected page.</a:t>
            </a:r>
          </a:p>
          <a:p>
            <a:pPr marL="0" indent="0" fontAlgn="t">
              <a:buNone/>
            </a:pPr>
            <a:r>
              <a:rPr lang="en-US" dirty="0"/>
              <a:t>Tool enhancements to chase low frequency memory corruption observed in Product Verification</a:t>
            </a:r>
          </a:p>
          <a:p>
            <a:pPr lvl="1" fontAlgn="t"/>
            <a:r>
              <a:rPr lang="en-US" b="1" dirty="0">
                <a:solidFill>
                  <a:srgbClr val="000000"/>
                </a:solidFill>
                <a:latin typeface="Calibri"/>
              </a:rPr>
              <a:t>Support enabling tool for a select range of heap memory buffers sizes (size of buffer which cause the corruption is typically known).</a:t>
            </a:r>
          </a:p>
          <a:p>
            <a:pPr lvl="1" fontAlgn="t"/>
            <a:r>
              <a:rPr lang="en-US" b="1" dirty="0">
                <a:solidFill>
                  <a:srgbClr val="000000"/>
                </a:solidFill>
                <a:latin typeface="Calibri"/>
              </a:rPr>
              <a:t>Tool persistency – Tool automatically reenabled after card restart</a:t>
            </a:r>
          </a:p>
          <a:p>
            <a:pPr marL="457200" lvl="1" indent="0" fontAlgn="t">
              <a:buNone/>
            </a:pPr>
            <a:endParaRPr lang="en-US" dirty="0">
              <a:solidFill>
                <a:srgbClr val="000000"/>
              </a:solidFill>
              <a:latin typeface="Calibri"/>
            </a:endParaRPr>
          </a:p>
          <a:p>
            <a:pPr lvl="1" fontAlgn="t"/>
            <a:endParaRPr lang="en-US" dirty="0">
              <a:solidFill>
                <a:srgbClr val="000000"/>
              </a:solidFill>
              <a:latin typeface="Calibri"/>
            </a:endParaRPr>
          </a:p>
          <a:p>
            <a:pPr lvl="1" fontAlgn="t"/>
            <a:endParaRPr lang="en-US" b="0" dirty="0">
              <a:solidFill>
                <a:srgbClr val="000000"/>
              </a:solidFill>
              <a:latin typeface="Calibri"/>
            </a:endParaRPr>
          </a:p>
          <a:p>
            <a:pPr marL="0" indent="0">
              <a:buNone/>
            </a:pPr>
            <a:endParaRPr lang="en-US" b="0" dirty="0"/>
          </a:p>
          <a:p>
            <a:endParaRPr lang="en-US" b="0" dirty="0"/>
          </a:p>
          <a:p>
            <a:endParaRPr lang="en-US" b="0" dirty="0"/>
          </a:p>
          <a:p>
            <a:endParaRPr lang="en-US" b="0" dirty="0"/>
          </a:p>
          <a:p>
            <a:endParaRPr lang="en-US" b="0" dirty="0"/>
          </a:p>
          <a:p>
            <a:endParaRPr lang="en-US" b="0" dirty="0"/>
          </a:p>
          <a:p>
            <a:endParaRPr lang="en-US" b="0" dirty="0"/>
          </a:p>
        </p:txBody>
      </p:sp>
      <p:pic>
        <p:nvPicPr>
          <p:cNvPr id="5" name="Picture 4">
            <a:extLst>
              <a:ext uri="{FF2B5EF4-FFF2-40B4-BE49-F238E27FC236}">
                <a16:creationId xmlns:a16="http://schemas.microsoft.com/office/drawing/2014/main" id="{0863213A-2AB9-472A-ABBE-8A9F05603748}"/>
              </a:ext>
            </a:extLst>
          </p:cNvPr>
          <p:cNvPicPr>
            <a:picLocks noChangeAspect="1"/>
          </p:cNvPicPr>
          <p:nvPr/>
        </p:nvPicPr>
        <p:blipFill>
          <a:blip r:embed="rId2"/>
          <a:stretch>
            <a:fillRect/>
          </a:stretch>
        </p:blipFill>
        <p:spPr>
          <a:xfrm>
            <a:off x="9820275" y="82490"/>
            <a:ext cx="2288620" cy="1691433"/>
          </a:xfrm>
          <a:prstGeom prst="rect">
            <a:avLst/>
          </a:prstGeom>
        </p:spPr>
      </p:pic>
      <p:pic>
        <p:nvPicPr>
          <p:cNvPr id="6" name="Picture 5">
            <a:extLst>
              <a:ext uri="{FF2B5EF4-FFF2-40B4-BE49-F238E27FC236}">
                <a16:creationId xmlns:a16="http://schemas.microsoft.com/office/drawing/2014/main" id="{1413B27A-128C-4CB4-8DB2-190EA6BFBDE0}"/>
              </a:ext>
            </a:extLst>
          </p:cNvPr>
          <p:cNvPicPr>
            <a:picLocks noChangeAspect="1"/>
          </p:cNvPicPr>
          <p:nvPr/>
        </p:nvPicPr>
        <p:blipFill>
          <a:blip r:embed="rId3"/>
          <a:stretch>
            <a:fillRect/>
          </a:stretch>
        </p:blipFill>
        <p:spPr>
          <a:xfrm>
            <a:off x="2849526" y="82491"/>
            <a:ext cx="7074775" cy="1223155"/>
          </a:xfrm>
          <a:prstGeom prst="rect">
            <a:avLst/>
          </a:prstGeom>
        </p:spPr>
      </p:pic>
      <p:sp>
        <p:nvSpPr>
          <p:cNvPr id="8" name="TextBox 7">
            <a:extLst>
              <a:ext uri="{FF2B5EF4-FFF2-40B4-BE49-F238E27FC236}">
                <a16:creationId xmlns:a16="http://schemas.microsoft.com/office/drawing/2014/main" id="{E5D6CF0E-268A-4090-991E-C89210130292}"/>
              </a:ext>
            </a:extLst>
          </p:cNvPr>
          <p:cNvSpPr txBox="1"/>
          <p:nvPr/>
        </p:nvSpPr>
        <p:spPr>
          <a:xfrm>
            <a:off x="9305917" y="1717558"/>
            <a:ext cx="2882908" cy="215444"/>
          </a:xfrm>
          <a:prstGeom prst="rect">
            <a:avLst/>
          </a:prstGeom>
          <a:noFill/>
        </p:spPr>
        <p:txBody>
          <a:bodyPr wrap="square" rtlCol="0">
            <a:spAutoFit/>
          </a:bodyPr>
          <a:lstStyle/>
          <a:p>
            <a:r>
              <a:rPr lang="en-US" sz="800" dirty="0"/>
              <a:t>Picture from: https://www.geograph.org.uk/photo/5286580</a:t>
            </a:r>
          </a:p>
        </p:txBody>
      </p:sp>
    </p:spTree>
    <p:extLst>
      <p:ext uri="{BB962C8B-B14F-4D97-AF65-F5344CB8AC3E}">
        <p14:creationId xmlns:p14="http://schemas.microsoft.com/office/powerpoint/2010/main" val="202187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EB63-2BD4-46EB-94DF-44325CBB2D5C}"/>
              </a:ext>
            </a:extLst>
          </p:cNvPr>
          <p:cNvSpPr>
            <a:spLocks noGrp="1"/>
          </p:cNvSpPr>
          <p:nvPr>
            <p:ph type="title"/>
          </p:nvPr>
        </p:nvSpPr>
        <p:spPr>
          <a:xfrm>
            <a:off x="320039" y="282392"/>
            <a:ext cx="11558016" cy="850392"/>
          </a:xfrm>
        </p:spPr>
        <p:txBody>
          <a:bodyPr/>
          <a:lstStyle/>
          <a:p>
            <a:pPr fontAlgn="ctr"/>
            <a:r>
              <a:rPr lang="en-US" dirty="0">
                <a:solidFill>
                  <a:srgbClr val="000000"/>
                </a:solidFill>
                <a:latin typeface="Calibri"/>
              </a:rPr>
              <a:t>4-Byte Heap Memory Guard Pattern</a:t>
            </a:r>
            <a:br>
              <a:rPr lang="en-US" dirty="0">
                <a:solidFill>
                  <a:srgbClr val="000000"/>
                </a:solidFill>
                <a:latin typeface="Calibri"/>
              </a:rPr>
            </a:br>
            <a:endParaRPr lang="en-US" dirty="0">
              <a:solidFill>
                <a:srgbClr val="000000"/>
              </a:solidFill>
              <a:latin typeface="Calibri"/>
            </a:endParaRPr>
          </a:p>
        </p:txBody>
      </p:sp>
      <p:sp>
        <p:nvSpPr>
          <p:cNvPr id="3" name="Content Placeholder 2">
            <a:extLst>
              <a:ext uri="{FF2B5EF4-FFF2-40B4-BE49-F238E27FC236}">
                <a16:creationId xmlns:a16="http://schemas.microsoft.com/office/drawing/2014/main" id="{33A2E743-EF60-403B-ABE3-AC17FB1A134B}"/>
              </a:ext>
            </a:extLst>
          </p:cNvPr>
          <p:cNvSpPr>
            <a:spLocks noGrp="1"/>
          </p:cNvSpPr>
          <p:nvPr>
            <p:ph idx="1"/>
          </p:nvPr>
        </p:nvSpPr>
        <p:spPr>
          <a:xfrm>
            <a:off x="320038" y="925035"/>
            <a:ext cx="7473627" cy="5231216"/>
          </a:xfrm>
        </p:spPr>
        <p:txBody>
          <a:bodyPr/>
          <a:lstStyle/>
          <a:p>
            <a:pPr marL="0" indent="0">
              <a:buNone/>
            </a:pPr>
            <a:r>
              <a:rPr lang="en-US" b="0" dirty="0"/>
              <a:t>Tool Description</a:t>
            </a:r>
          </a:p>
          <a:p>
            <a:pPr lvl="1"/>
            <a:r>
              <a:rPr lang="en-US" dirty="0">
                <a:solidFill>
                  <a:srgbClr val="000000"/>
                </a:solidFill>
                <a:latin typeface="Calibri"/>
              </a:rPr>
              <a:t>Add a 4 byte guard pattern on each heap allocation. The integrity of this guard is checked when the heap buffer is freed.</a:t>
            </a:r>
            <a:endParaRPr lang="en-US" b="0" dirty="0"/>
          </a:p>
          <a:p>
            <a:pPr marL="0" indent="0">
              <a:buNone/>
            </a:pPr>
            <a:endParaRPr lang="en-US" b="0" dirty="0"/>
          </a:p>
          <a:p>
            <a:pPr marL="0" indent="0">
              <a:buNone/>
            </a:pPr>
            <a:r>
              <a:rPr lang="en-US" b="0" dirty="0"/>
              <a:t>Tool's Value</a:t>
            </a:r>
          </a:p>
          <a:p>
            <a:pPr lvl="1"/>
            <a:r>
              <a:rPr lang="en-US" b="1" dirty="0">
                <a:solidFill>
                  <a:srgbClr val="000000"/>
                </a:solidFill>
                <a:latin typeface="Calibri"/>
              </a:rPr>
              <a:t>Provides a "Canary in the Coal Mine" mechanism for heap memory</a:t>
            </a:r>
          </a:p>
          <a:p>
            <a:pPr lvl="1"/>
            <a:r>
              <a:rPr lang="en-US" dirty="0">
                <a:solidFill>
                  <a:srgbClr val="000000"/>
                </a:solidFill>
                <a:latin typeface="Calibri"/>
              </a:rPr>
              <a:t>Low memory and real time costs</a:t>
            </a:r>
          </a:p>
          <a:p>
            <a:pPr lvl="1"/>
            <a:r>
              <a:rPr lang="en-US" dirty="0">
                <a:solidFill>
                  <a:srgbClr val="000000"/>
                </a:solidFill>
                <a:latin typeface="Calibri"/>
              </a:rPr>
              <a:t>Tool can be enabled in Product Verification</a:t>
            </a:r>
          </a:p>
          <a:p>
            <a:pPr lvl="1"/>
            <a:r>
              <a:rPr lang="en-US" b="1" dirty="0">
                <a:solidFill>
                  <a:srgbClr val="000000"/>
                </a:solidFill>
                <a:latin typeface="Calibri"/>
              </a:rPr>
              <a:t>Provides sufficient information (the size of the heap memory buffer whose Guard Pattern was corrupted) that Data Watch or Electric Fence can be utilized to determine the root cause of the memory corruption. </a:t>
            </a:r>
            <a:r>
              <a:rPr lang="en-US" dirty="0">
                <a:solidFill>
                  <a:srgbClr val="000000"/>
                </a:solidFill>
                <a:latin typeface="Calibri"/>
              </a:rPr>
              <a:t>This is assuming the problem can be reproduced.</a:t>
            </a:r>
          </a:p>
          <a:p>
            <a:pPr lvl="1"/>
            <a:endParaRPr lang="en-US" b="0" dirty="0"/>
          </a:p>
          <a:p>
            <a:pPr marL="0" indent="0">
              <a:buNone/>
            </a:pPr>
            <a:r>
              <a:rPr lang="en-US" b="0" dirty="0"/>
              <a:t>Tool's Shortcomings</a:t>
            </a:r>
          </a:p>
          <a:p>
            <a:pPr lvl="1" fontAlgn="t"/>
            <a:r>
              <a:rPr lang="en-US" dirty="0">
                <a:solidFill>
                  <a:srgbClr val="000000"/>
                </a:solidFill>
                <a:latin typeface="Calibri"/>
              </a:rPr>
              <a:t>Does not identify the software which caused the heap memory corruption.</a:t>
            </a:r>
          </a:p>
          <a:p>
            <a:pPr lvl="1" fontAlgn="t"/>
            <a:r>
              <a:rPr lang="en-US" dirty="0">
                <a:solidFill>
                  <a:srgbClr val="000000"/>
                </a:solidFill>
                <a:latin typeface="Calibri"/>
              </a:rPr>
              <a:t>Cannot detect memory violations in Stack, </a:t>
            </a:r>
            <a:r>
              <a:rPr lang="en-US" dirty="0" err="1">
                <a:solidFill>
                  <a:srgbClr val="000000"/>
                </a:solidFill>
                <a:latin typeface="Calibri"/>
              </a:rPr>
              <a:t>Globals</a:t>
            </a:r>
            <a:endParaRPr lang="en-US" dirty="0">
              <a:solidFill>
                <a:srgbClr val="000000"/>
              </a:solidFill>
              <a:latin typeface="Calibri"/>
            </a:endParaRPr>
          </a:p>
          <a:p>
            <a:pPr lvl="1" fontAlgn="t"/>
            <a:endParaRPr lang="en-US" b="0" dirty="0">
              <a:solidFill>
                <a:srgbClr val="000000"/>
              </a:solidFill>
              <a:latin typeface="Calibri"/>
            </a:endParaRPr>
          </a:p>
          <a:p>
            <a:pPr marL="0" indent="0">
              <a:buNone/>
            </a:pPr>
            <a:endParaRPr lang="en-US" b="0" dirty="0"/>
          </a:p>
          <a:p>
            <a:endParaRPr lang="en-US" b="0" dirty="0"/>
          </a:p>
          <a:p>
            <a:endParaRPr lang="en-US" b="0" dirty="0"/>
          </a:p>
          <a:p>
            <a:endParaRPr lang="en-US" b="0" dirty="0"/>
          </a:p>
          <a:p>
            <a:endParaRPr lang="en-US" b="0" dirty="0"/>
          </a:p>
          <a:p>
            <a:endParaRPr lang="en-US" b="0" dirty="0"/>
          </a:p>
          <a:p>
            <a:endParaRPr lang="en-US" b="0" dirty="0"/>
          </a:p>
        </p:txBody>
      </p:sp>
      <p:sp>
        <p:nvSpPr>
          <p:cNvPr id="5" name="Google Shape;627;p34">
            <a:extLst>
              <a:ext uri="{FF2B5EF4-FFF2-40B4-BE49-F238E27FC236}">
                <a16:creationId xmlns:a16="http://schemas.microsoft.com/office/drawing/2014/main" id="{EC4D1881-2133-4FBF-B1CC-E4347D474F24}"/>
              </a:ext>
            </a:extLst>
          </p:cNvPr>
          <p:cNvSpPr/>
          <p:nvPr/>
        </p:nvSpPr>
        <p:spPr>
          <a:xfrm rot="10800000">
            <a:off x="8514864" y="728854"/>
            <a:ext cx="2548108" cy="363029"/>
          </a:xfrm>
          <a:custGeom>
            <a:avLst/>
            <a:gdLst/>
            <a:ahLst/>
            <a:cxnLst/>
            <a:rect l="l" t="t" r="r" b="b"/>
            <a:pathLst>
              <a:path w="116275" h="11348" extrusionOk="0">
                <a:moveTo>
                  <a:pt x="116248" y="0"/>
                </a:moveTo>
                <a:lnTo>
                  <a:pt x="116275" y="10252"/>
                </a:lnTo>
                <a:lnTo>
                  <a:pt x="105393" y="2680"/>
                </a:lnTo>
                <a:lnTo>
                  <a:pt x="96534" y="9633"/>
                </a:lnTo>
                <a:lnTo>
                  <a:pt x="85200" y="2966"/>
                </a:lnTo>
                <a:lnTo>
                  <a:pt x="73441" y="9978"/>
                </a:lnTo>
                <a:lnTo>
                  <a:pt x="65303" y="3138"/>
                </a:lnTo>
                <a:lnTo>
                  <a:pt x="50338" y="11348"/>
                </a:lnTo>
                <a:lnTo>
                  <a:pt x="38412" y="3671"/>
                </a:lnTo>
                <a:lnTo>
                  <a:pt x="27888" y="10775"/>
                </a:lnTo>
                <a:lnTo>
                  <a:pt x="15572" y="2870"/>
                </a:lnTo>
                <a:lnTo>
                  <a:pt x="0" y="10512"/>
                </a:lnTo>
                <a:lnTo>
                  <a:pt x="38" y="0"/>
                </a:lnTo>
                <a:close/>
              </a:path>
            </a:pathLst>
          </a:custGeom>
          <a:solidFill>
            <a:srgbClr val="FFF2CC"/>
          </a:solidFill>
          <a:ln w="19050" cap="flat" cmpd="sng">
            <a:solidFill>
              <a:schemeClr val="dk2"/>
            </a:solidFill>
            <a:prstDash val="solid"/>
            <a:round/>
            <a:headEnd type="none" w="med" len="med"/>
            <a:tailEnd type="none" w="med" len="med"/>
          </a:ln>
        </p:spPr>
      </p:sp>
      <p:sp>
        <p:nvSpPr>
          <p:cNvPr id="6" name="Google Shape;628;p34">
            <a:extLst>
              <a:ext uri="{FF2B5EF4-FFF2-40B4-BE49-F238E27FC236}">
                <a16:creationId xmlns:a16="http://schemas.microsoft.com/office/drawing/2014/main" id="{F1AA78F6-C670-4198-890A-56884CC154C2}"/>
              </a:ext>
            </a:extLst>
          </p:cNvPr>
          <p:cNvSpPr/>
          <p:nvPr/>
        </p:nvSpPr>
        <p:spPr>
          <a:xfrm>
            <a:off x="8514927" y="2895765"/>
            <a:ext cx="2547989" cy="200389"/>
          </a:xfrm>
          <a:prstGeom prst="rect">
            <a:avLst/>
          </a:prstGeom>
          <a:solidFill>
            <a:srgbClr val="E6B8AF"/>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next free chunk: 0x1011cae0</a:t>
            </a:r>
            <a:endParaRPr sz="800">
              <a:latin typeface="Courier New"/>
              <a:ea typeface="Courier New"/>
              <a:cs typeface="Courier New"/>
              <a:sym typeface="Courier New"/>
            </a:endParaRPr>
          </a:p>
        </p:txBody>
      </p:sp>
      <p:sp>
        <p:nvSpPr>
          <p:cNvPr id="7" name="Google Shape;629;p34">
            <a:extLst>
              <a:ext uri="{FF2B5EF4-FFF2-40B4-BE49-F238E27FC236}">
                <a16:creationId xmlns:a16="http://schemas.microsoft.com/office/drawing/2014/main" id="{ED16CBEA-0C8A-43E8-A82B-5A1AD6DDD353}"/>
              </a:ext>
            </a:extLst>
          </p:cNvPr>
          <p:cNvSpPr/>
          <p:nvPr/>
        </p:nvSpPr>
        <p:spPr>
          <a:xfrm>
            <a:off x="8517706" y="3281620"/>
            <a:ext cx="2544892" cy="634947"/>
          </a:xfrm>
          <a:prstGeom prst="rect">
            <a:avLst/>
          </a:prstGeom>
          <a:solidFill>
            <a:srgbClr val="E6B8A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30;p34">
            <a:extLst>
              <a:ext uri="{FF2B5EF4-FFF2-40B4-BE49-F238E27FC236}">
                <a16:creationId xmlns:a16="http://schemas.microsoft.com/office/drawing/2014/main" id="{30D39BFD-9644-42A7-A8DA-D4BDCA59942E}"/>
              </a:ext>
            </a:extLst>
          </p:cNvPr>
          <p:cNvSpPr/>
          <p:nvPr/>
        </p:nvSpPr>
        <p:spPr>
          <a:xfrm>
            <a:off x="8514927" y="3096154"/>
            <a:ext cx="2547989" cy="200389"/>
          </a:xfrm>
          <a:prstGeom prst="rect">
            <a:avLst/>
          </a:prstGeom>
          <a:solidFill>
            <a:srgbClr val="E6B8AF"/>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prev free chunk: 0x1011cba0</a:t>
            </a:r>
            <a:endParaRPr sz="800">
              <a:latin typeface="Courier New"/>
              <a:ea typeface="Courier New"/>
              <a:cs typeface="Courier New"/>
              <a:sym typeface="Courier New"/>
            </a:endParaRPr>
          </a:p>
        </p:txBody>
      </p:sp>
      <p:sp>
        <p:nvSpPr>
          <p:cNvPr id="9" name="Google Shape;633;p34">
            <a:extLst>
              <a:ext uri="{FF2B5EF4-FFF2-40B4-BE49-F238E27FC236}">
                <a16:creationId xmlns:a16="http://schemas.microsoft.com/office/drawing/2014/main" id="{21C32CFD-306F-45DB-A041-6C6EC90F86AB}"/>
              </a:ext>
            </a:extLst>
          </p:cNvPr>
          <p:cNvSpPr/>
          <p:nvPr/>
        </p:nvSpPr>
        <p:spPr>
          <a:xfrm>
            <a:off x="8514927" y="1091883"/>
            <a:ext cx="2547989"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chunk size: 16 bytes</a:t>
            </a:r>
            <a:endParaRPr sz="800">
              <a:latin typeface="Courier New"/>
              <a:ea typeface="Courier New"/>
              <a:cs typeface="Courier New"/>
              <a:sym typeface="Courier New"/>
            </a:endParaRPr>
          </a:p>
        </p:txBody>
      </p:sp>
      <p:sp>
        <p:nvSpPr>
          <p:cNvPr id="10" name="Google Shape;634;p34">
            <a:extLst>
              <a:ext uri="{FF2B5EF4-FFF2-40B4-BE49-F238E27FC236}">
                <a16:creationId xmlns:a16="http://schemas.microsoft.com/office/drawing/2014/main" id="{14ED95AA-06CC-4565-85CD-2E6C2BB4C40B}"/>
              </a:ext>
            </a:extLst>
          </p:cNvPr>
          <p:cNvSpPr/>
          <p:nvPr/>
        </p:nvSpPr>
        <p:spPr>
          <a:xfrm>
            <a:off x="10806570" y="1091883"/>
            <a:ext cx="256282"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a:latin typeface="Courier New"/>
                <a:ea typeface="Courier New"/>
                <a:cs typeface="Courier New"/>
                <a:sym typeface="Courier New"/>
              </a:rPr>
              <a:t>1</a:t>
            </a:r>
            <a:endParaRPr sz="800">
              <a:latin typeface="Courier New"/>
              <a:ea typeface="Courier New"/>
              <a:cs typeface="Courier New"/>
              <a:sym typeface="Courier New"/>
            </a:endParaRPr>
          </a:p>
        </p:txBody>
      </p:sp>
      <p:sp>
        <p:nvSpPr>
          <p:cNvPr id="11" name="Google Shape;635;p34">
            <a:extLst>
              <a:ext uri="{FF2B5EF4-FFF2-40B4-BE49-F238E27FC236}">
                <a16:creationId xmlns:a16="http://schemas.microsoft.com/office/drawing/2014/main" id="{6B2A0FAC-3592-4AEE-95DD-CCCE8F0446A1}"/>
              </a:ext>
            </a:extLst>
          </p:cNvPr>
          <p:cNvSpPr/>
          <p:nvPr/>
        </p:nvSpPr>
        <p:spPr>
          <a:xfrm>
            <a:off x="10550288" y="1091883"/>
            <a:ext cx="256282"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a:latin typeface="Courier New"/>
                <a:ea typeface="Courier New"/>
                <a:cs typeface="Courier New"/>
                <a:sym typeface="Courier New"/>
              </a:rPr>
              <a:t>0</a:t>
            </a:r>
            <a:endParaRPr sz="800">
              <a:latin typeface="Courier New"/>
              <a:ea typeface="Courier New"/>
              <a:cs typeface="Courier New"/>
              <a:sym typeface="Courier New"/>
            </a:endParaRPr>
          </a:p>
        </p:txBody>
      </p:sp>
      <p:sp>
        <p:nvSpPr>
          <p:cNvPr id="12" name="Google Shape;636;p34">
            <a:extLst>
              <a:ext uri="{FF2B5EF4-FFF2-40B4-BE49-F238E27FC236}">
                <a16:creationId xmlns:a16="http://schemas.microsoft.com/office/drawing/2014/main" id="{920FFF2C-8F1A-426E-9006-DCE0C1B8CB19}"/>
              </a:ext>
            </a:extLst>
          </p:cNvPr>
          <p:cNvSpPr/>
          <p:nvPr/>
        </p:nvSpPr>
        <p:spPr>
          <a:xfrm>
            <a:off x="10016843" y="518612"/>
            <a:ext cx="2032763" cy="302885"/>
          </a:xfrm>
          <a:prstGeom prst="wedgeRectCallout">
            <a:avLst>
              <a:gd name="adj1" fmla="val -5044"/>
              <a:gd name="adj2" fmla="val 119962"/>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dirty="0">
                <a:latin typeface="Courier New"/>
                <a:ea typeface="Courier New"/>
                <a:cs typeface="Courier New"/>
                <a:sym typeface="Courier New"/>
              </a:rPr>
              <a:t>previous chunk in use</a:t>
            </a:r>
            <a:endParaRPr sz="800" dirty="0">
              <a:latin typeface="Courier New"/>
              <a:ea typeface="Courier New"/>
              <a:cs typeface="Courier New"/>
              <a:sym typeface="Courier New"/>
            </a:endParaRPr>
          </a:p>
        </p:txBody>
      </p:sp>
      <p:sp>
        <p:nvSpPr>
          <p:cNvPr id="13" name="Google Shape;637;p34">
            <a:extLst>
              <a:ext uri="{FF2B5EF4-FFF2-40B4-BE49-F238E27FC236}">
                <a16:creationId xmlns:a16="http://schemas.microsoft.com/office/drawing/2014/main" id="{D0CDFF64-89AE-4548-995C-1BF6EA00E644}"/>
              </a:ext>
            </a:extLst>
          </p:cNvPr>
          <p:cNvSpPr/>
          <p:nvPr/>
        </p:nvSpPr>
        <p:spPr>
          <a:xfrm>
            <a:off x="8514927" y="1292272"/>
            <a:ext cx="2547989" cy="200389"/>
          </a:xfrm>
          <a:prstGeom prst="rect">
            <a:avLst/>
          </a:prstGeom>
          <a:solidFill>
            <a:srgbClr val="E6B8AF"/>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dirty="0">
                <a:latin typeface="Courier New"/>
                <a:ea typeface="Courier New"/>
                <a:cs typeface="Courier New"/>
                <a:sym typeface="Courier New"/>
              </a:rPr>
              <a:t>next free chunk: 0x1011c8e0</a:t>
            </a:r>
            <a:endParaRPr sz="800" dirty="0">
              <a:latin typeface="Courier New"/>
              <a:ea typeface="Courier New"/>
              <a:cs typeface="Courier New"/>
              <a:sym typeface="Courier New"/>
            </a:endParaRPr>
          </a:p>
        </p:txBody>
      </p:sp>
      <p:sp>
        <p:nvSpPr>
          <p:cNvPr id="14" name="Google Shape;638;p34">
            <a:extLst>
              <a:ext uri="{FF2B5EF4-FFF2-40B4-BE49-F238E27FC236}">
                <a16:creationId xmlns:a16="http://schemas.microsoft.com/office/drawing/2014/main" id="{2FEB007C-E0DD-4BF7-8F76-A5461EBDDC8B}"/>
              </a:ext>
            </a:extLst>
          </p:cNvPr>
          <p:cNvSpPr/>
          <p:nvPr/>
        </p:nvSpPr>
        <p:spPr>
          <a:xfrm>
            <a:off x="8514927" y="1492661"/>
            <a:ext cx="2547989" cy="200389"/>
          </a:xfrm>
          <a:prstGeom prst="rect">
            <a:avLst/>
          </a:prstGeom>
          <a:solidFill>
            <a:srgbClr val="E6B8AF"/>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dirty="0" err="1">
                <a:latin typeface="Courier New"/>
                <a:ea typeface="Courier New"/>
                <a:cs typeface="Courier New"/>
                <a:sym typeface="Courier New"/>
              </a:rPr>
              <a:t>prev</a:t>
            </a:r>
            <a:r>
              <a:rPr lang="en-GB" sz="800" dirty="0">
                <a:latin typeface="Courier New"/>
                <a:ea typeface="Courier New"/>
                <a:cs typeface="Courier New"/>
                <a:sym typeface="Courier New"/>
              </a:rPr>
              <a:t> free chunk: 0x0ff4d6a4</a:t>
            </a:r>
            <a:endParaRPr sz="800" dirty="0">
              <a:latin typeface="Courier New"/>
              <a:ea typeface="Courier New"/>
              <a:cs typeface="Courier New"/>
              <a:sym typeface="Courier New"/>
            </a:endParaRPr>
          </a:p>
        </p:txBody>
      </p:sp>
      <p:sp>
        <p:nvSpPr>
          <p:cNvPr id="15" name="Google Shape;639;p34">
            <a:extLst>
              <a:ext uri="{FF2B5EF4-FFF2-40B4-BE49-F238E27FC236}">
                <a16:creationId xmlns:a16="http://schemas.microsoft.com/office/drawing/2014/main" id="{81022458-EE25-44B5-BBDB-DB8EAC63BAE7}"/>
              </a:ext>
            </a:extLst>
          </p:cNvPr>
          <p:cNvSpPr/>
          <p:nvPr/>
        </p:nvSpPr>
        <p:spPr>
          <a:xfrm>
            <a:off x="8514927" y="1693049"/>
            <a:ext cx="2547989"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prev chunk size: 16 bytes</a:t>
            </a:r>
            <a:endParaRPr sz="800">
              <a:latin typeface="Courier New"/>
              <a:ea typeface="Courier New"/>
              <a:cs typeface="Courier New"/>
              <a:sym typeface="Courier New"/>
            </a:endParaRPr>
          </a:p>
        </p:txBody>
      </p:sp>
      <p:sp>
        <p:nvSpPr>
          <p:cNvPr id="16" name="Google Shape;640;p34">
            <a:extLst>
              <a:ext uri="{FF2B5EF4-FFF2-40B4-BE49-F238E27FC236}">
                <a16:creationId xmlns:a16="http://schemas.microsoft.com/office/drawing/2014/main" id="{52CA542F-F9C3-44F6-B04C-A6798093C0AC}"/>
              </a:ext>
            </a:extLst>
          </p:cNvPr>
          <p:cNvSpPr/>
          <p:nvPr/>
        </p:nvSpPr>
        <p:spPr>
          <a:xfrm>
            <a:off x="8514737" y="1292272"/>
            <a:ext cx="2547989" cy="400778"/>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latin typeface="Courier New"/>
              <a:ea typeface="Courier New"/>
              <a:cs typeface="Courier New"/>
              <a:sym typeface="Courier New"/>
            </a:endParaRPr>
          </a:p>
        </p:txBody>
      </p:sp>
      <p:sp>
        <p:nvSpPr>
          <p:cNvPr id="17" name="Google Shape;641;p34">
            <a:extLst>
              <a:ext uri="{FF2B5EF4-FFF2-40B4-BE49-F238E27FC236}">
                <a16:creationId xmlns:a16="http://schemas.microsoft.com/office/drawing/2014/main" id="{F30A2FCD-131B-4607-A74D-591518FFEBF9}"/>
              </a:ext>
            </a:extLst>
          </p:cNvPr>
          <p:cNvSpPr/>
          <p:nvPr/>
        </p:nvSpPr>
        <p:spPr>
          <a:xfrm>
            <a:off x="8514927" y="1893438"/>
            <a:ext cx="2547989"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chunk size: 40 bytes</a:t>
            </a:r>
            <a:endParaRPr sz="800">
              <a:latin typeface="Courier New"/>
              <a:ea typeface="Courier New"/>
              <a:cs typeface="Courier New"/>
              <a:sym typeface="Courier New"/>
            </a:endParaRPr>
          </a:p>
        </p:txBody>
      </p:sp>
      <p:sp>
        <p:nvSpPr>
          <p:cNvPr id="18" name="Google Shape;642;p34">
            <a:extLst>
              <a:ext uri="{FF2B5EF4-FFF2-40B4-BE49-F238E27FC236}">
                <a16:creationId xmlns:a16="http://schemas.microsoft.com/office/drawing/2014/main" id="{B988102A-D090-47A9-98B9-CCECD9D313A8}"/>
              </a:ext>
            </a:extLst>
          </p:cNvPr>
          <p:cNvSpPr/>
          <p:nvPr/>
        </p:nvSpPr>
        <p:spPr>
          <a:xfrm>
            <a:off x="10806570" y="1893438"/>
            <a:ext cx="256282"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a:latin typeface="Courier New"/>
                <a:ea typeface="Courier New"/>
                <a:cs typeface="Courier New"/>
                <a:sym typeface="Courier New"/>
              </a:rPr>
              <a:t>0</a:t>
            </a:r>
            <a:endParaRPr sz="800">
              <a:latin typeface="Courier New"/>
              <a:ea typeface="Courier New"/>
              <a:cs typeface="Courier New"/>
              <a:sym typeface="Courier New"/>
            </a:endParaRPr>
          </a:p>
        </p:txBody>
      </p:sp>
      <p:sp>
        <p:nvSpPr>
          <p:cNvPr id="19" name="Google Shape;643;p34">
            <a:extLst>
              <a:ext uri="{FF2B5EF4-FFF2-40B4-BE49-F238E27FC236}">
                <a16:creationId xmlns:a16="http://schemas.microsoft.com/office/drawing/2014/main" id="{C91F7CE1-E0C1-458A-A2EB-C5284492FE75}"/>
              </a:ext>
            </a:extLst>
          </p:cNvPr>
          <p:cNvSpPr/>
          <p:nvPr/>
        </p:nvSpPr>
        <p:spPr>
          <a:xfrm>
            <a:off x="10550288" y="1893438"/>
            <a:ext cx="256282"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a:latin typeface="Courier New"/>
                <a:ea typeface="Courier New"/>
                <a:cs typeface="Courier New"/>
                <a:sym typeface="Courier New"/>
              </a:rPr>
              <a:t>0</a:t>
            </a:r>
            <a:endParaRPr sz="800">
              <a:latin typeface="Courier New"/>
              <a:ea typeface="Courier New"/>
              <a:cs typeface="Courier New"/>
              <a:sym typeface="Courier New"/>
            </a:endParaRPr>
          </a:p>
        </p:txBody>
      </p:sp>
      <p:sp>
        <p:nvSpPr>
          <p:cNvPr id="20" name="Google Shape;644;p34">
            <a:extLst>
              <a:ext uri="{FF2B5EF4-FFF2-40B4-BE49-F238E27FC236}">
                <a16:creationId xmlns:a16="http://schemas.microsoft.com/office/drawing/2014/main" id="{AFA8F090-67B7-49CB-BAB9-916D2D972BC6}"/>
              </a:ext>
            </a:extLst>
          </p:cNvPr>
          <p:cNvSpPr/>
          <p:nvPr/>
        </p:nvSpPr>
        <p:spPr>
          <a:xfrm>
            <a:off x="8514927" y="2093826"/>
            <a:ext cx="2547989" cy="601551"/>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dirty="0">
              <a:latin typeface="Courier New"/>
              <a:ea typeface="Courier New"/>
              <a:cs typeface="Courier New"/>
              <a:sym typeface="Courier New"/>
            </a:endParaRPr>
          </a:p>
        </p:txBody>
      </p:sp>
      <p:sp>
        <p:nvSpPr>
          <p:cNvPr id="21" name="Google Shape;645;p34">
            <a:extLst>
              <a:ext uri="{FF2B5EF4-FFF2-40B4-BE49-F238E27FC236}">
                <a16:creationId xmlns:a16="http://schemas.microsoft.com/office/drawing/2014/main" id="{3F70DF9B-34B8-43DA-A038-2674775A4A05}"/>
              </a:ext>
            </a:extLst>
          </p:cNvPr>
          <p:cNvSpPr/>
          <p:nvPr/>
        </p:nvSpPr>
        <p:spPr>
          <a:xfrm>
            <a:off x="8514927" y="3881970"/>
            <a:ext cx="2547989"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prev chunk size: 48 bytes</a:t>
            </a:r>
            <a:endParaRPr sz="800">
              <a:latin typeface="Courier New"/>
              <a:ea typeface="Courier New"/>
              <a:cs typeface="Courier New"/>
              <a:sym typeface="Courier New"/>
            </a:endParaRPr>
          </a:p>
        </p:txBody>
      </p:sp>
      <p:sp>
        <p:nvSpPr>
          <p:cNvPr id="22" name="Google Shape;646;p34">
            <a:extLst>
              <a:ext uri="{FF2B5EF4-FFF2-40B4-BE49-F238E27FC236}">
                <a16:creationId xmlns:a16="http://schemas.microsoft.com/office/drawing/2014/main" id="{C725616D-DA09-48A8-AFD9-8B8E9FE60779}"/>
              </a:ext>
            </a:extLst>
          </p:cNvPr>
          <p:cNvSpPr/>
          <p:nvPr/>
        </p:nvSpPr>
        <p:spPr>
          <a:xfrm>
            <a:off x="8514927" y="2694993"/>
            <a:ext cx="2547989"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dirty="0">
                <a:latin typeface="Courier New"/>
                <a:ea typeface="Courier New"/>
                <a:cs typeface="Courier New"/>
                <a:sym typeface="Courier New"/>
              </a:rPr>
              <a:t>chunk size: 48 bytes</a:t>
            </a:r>
            <a:endParaRPr sz="800" dirty="0">
              <a:latin typeface="Courier New"/>
              <a:ea typeface="Courier New"/>
              <a:cs typeface="Courier New"/>
              <a:sym typeface="Courier New"/>
            </a:endParaRPr>
          </a:p>
        </p:txBody>
      </p:sp>
      <p:sp>
        <p:nvSpPr>
          <p:cNvPr id="23" name="Google Shape;647;p34">
            <a:extLst>
              <a:ext uri="{FF2B5EF4-FFF2-40B4-BE49-F238E27FC236}">
                <a16:creationId xmlns:a16="http://schemas.microsoft.com/office/drawing/2014/main" id="{91525A22-A03D-4483-A269-DE885F8F30CC}"/>
              </a:ext>
            </a:extLst>
          </p:cNvPr>
          <p:cNvSpPr/>
          <p:nvPr/>
        </p:nvSpPr>
        <p:spPr>
          <a:xfrm>
            <a:off x="10806570" y="2694993"/>
            <a:ext cx="256282"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a:latin typeface="Courier New"/>
                <a:ea typeface="Courier New"/>
                <a:cs typeface="Courier New"/>
                <a:sym typeface="Courier New"/>
              </a:rPr>
              <a:t>1</a:t>
            </a:r>
            <a:endParaRPr sz="800">
              <a:latin typeface="Courier New"/>
              <a:ea typeface="Courier New"/>
              <a:cs typeface="Courier New"/>
              <a:sym typeface="Courier New"/>
            </a:endParaRPr>
          </a:p>
        </p:txBody>
      </p:sp>
      <p:sp>
        <p:nvSpPr>
          <p:cNvPr id="24" name="Google Shape;648;p34">
            <a:extLst>
              <a:ext uri="{FF2B5EF4-FFF2-40B4-BE49-F238E27FC236}">
                <a16:creationId xmlns:a16="http://schemas.microsoft.com/office/drawing/2014/main" id="{45853BD4-AC4F-4230-8D44-A1FE18078AC7}"/>
              </a:ext>
            </a:extLst>
          </p:cNvPr>
          <p:cNvSpPr/>
          <p:nvPr/>
        </p:nvSpPr>
        <p:spPr>
          <a:xfrm>
            <a:off x="10550288" y="2694993"/>
            <a:ext cx="256282"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a:latin typeface="Courier New"/>
                <a:ea typeface="Courier New"/>
                <a:cs typeface="Courier New"/>
                <a:sym typeface="Courier New"/>
              </a:rPr>
              <a:t>0</a:t>
            </a:r>
            <a:endParaRPr sz="800">
              <a:latin typeface="Courier New"/>
              <a:ea typeface="Courier New"/>
              <a:cs typeface="Courier New"/>
              <a:sym typeface="Courier New"/>
            </a:endParaRPr>
          </a:p>
        </p:txBody>
      </p:sp>
      <p:sp>
        <p:nvSpPr>
          <p:cNvPr id="25" name="Google Shape;649;p34">
            <a:extLst>
              <a:ext uri="{FF2B5EF4-FFF2-40B4-BE49-F238E27FC236}">
                <a16:creationId xmlns:a16="http://schemas.microsoft.com/office/drawing/2014/main" id="{ACBFF4C9-EC31-4BFD-AF8A-7B672C7D3606}"/>
              </a:ext>
            </a:extLst>
          </p:cNvPr>
          <p:cNvSpPr/>
          <p:nvPr/>
        </p:nvSpPr>
        <p:spPr>
          <a:xfrm>
            <a:off x="8514737" y="2895381"/>
            <a:ext cx="2547989" cy="986204"/>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latin typeface="Courier New"/>
              <a:ea typeface="Courier New"/>
              <a:cs typeface="Courier New"/>
              <a:sym typeface="Courier New"/>
            </a:endParaRPr>
          </a:p>
        </p:txBody>
      </p:sp>
      <p:sp>
        <p:nvSpPr>
          <p:cNvPr id="26" name="Google Shape;650;p34">
            <a:extLst>
              <a:ext uri="{FF2B5EF4-FFF2-40B4-BE49-F238E27FC236}">
                <a16:creationId xmlns:a16="http://schemas.microsoft.com/office/drawing/2014/main" id="{F1778851-DEFD-4C7F-AE0A-91C8264161ED}"/>
              </a:ext>
            </a:extLst>
          </p:cNvPr>
          <p:cNvSpPr/>
          <p:nvPr/>
        </p:nvSpPr>
        <p:spPr>
          <a:xfrm>
            <a:off x="8514737" y="4082583"/>
            <a:ext cx="2547989"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chunk size: 24 bytes</a:t>
            </a:r>
            <a:endParaRPr sz="800">
              <a:latin typeface="Courier New"/>
              <a:ea typeface="Courier New"/>
              <a:cs typeface="Courier New"/>
              <a:sym typeface="Courier New"/>
            </a:endParaRPr>
          </a:p>
        </p:txBody>
      </p:sp>
      <p:sp>
        <p:nvSpPr>
          <p:cNvPr id="27" name="Google Shape;651;p34">
            <a:extLst>
              <a:ext uri="{FF2B5EF4-FFF2-40B4-BE49-F238E27FC236}">
                <a16:creationId xmlns:a16="http://schemas.microsoft.com/office/drawing/2014/main" id="{E52754F1-4831-4804-B0DF-DAB8DD900BF2}"/>
              </a:ext>
            </a:extLst>
          </p:cNvPr>
          <p:cNvSpPr/>
          <p:nvPr/>
        </p:nvSpPr>
        <p:spPr>
          <a:xfrm>
            <a:off x="10806379" y="4082583"/>
            <a:ext cx="256282"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a:latin typeface="Courier New"/>
                <a:ea typeface="Courier New"/>
                <a:cs typeface="Courier New"/>
                <a:sym typeface="Courier New"/>
              </a:rPr>
              <a:t>0</a:t>
            </a:r>
            <a:endParaRPr sz="800">
              <a:latin typeface="Courier New"/>
              <a:ea typeface="Courier New"/>
              <a:cs typeface="Courier New"/>
              <a:sym typeface="Courier New"/>
            </a:endParaRPr>
          </a:p>
        </p:txBody>
      </p:sp>
      <p:sp>
        <p:nvSpPr>
          <p:cNvPr id="28" name="Google Shape;652;p34">
            <a:extLst>
              <a:ext uri="{FF2B5EF4-FFF2-40B4-BE49-F238E27FC236}">
                <a16:creationId xmlns:a16="http://schemas.microsoft.com/office/drawing/2014/main" id="{E4370C20-30A4-4266-946B-BA56D1A4F636}"/>
              </a:ext>
            </a:extLst>
          </p:cNvPr>
          <p:cNvSpPr/>
          <p:nvPr/>
        </p:nvSpPr>
        <p:spPr>
          <a:xfrm>
            <a:off x="10550098" y="4082583"/>
            <a:ext cx="256282"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a:latin typeface="Courier New"/>
                <a:ea typeface="Courier New"/>
                <a:cs typeface="Courier New"/>
                <a:sym typeface="Courier New"/>
              </a:rPr>
              <a:t>0</a:t>
            </a:r>
            <a:endParaRPr sz="800">
              <a:latin typeface="Courier New"/>
              <a:ea typeface="Courier New"/>
              <a:cs typeface="Courier New"/>
              <a:sym typeface="Courier New"/>
            </a:endParaRPr>
          </a:p>
        </p:txBody>
      </p:sp>
      <p:sp>
        <p:nvSpPr>
          <p:cNvPr id="29" name="Google Shape;653;p34">
            <a:extLst>
              <a:ext uri="{FF2B5EF4-FFF2-40B4-BE49-F238E27FC236}">
                <a16:creationId xmlns:a16="http://schemas.microsoft.com/office/drawing/2014/main" id="{41C7E22E-2AA0-44AB-9C37-192EDA1FD431}"/>
              </a:ext>
            </a:extLst>
          </p:cNvPr>
          <p:cNvSpPr/>
          <p:nvPr/>
        </p:nvSpPr>
        <p:spPr>
          <a:xfrm>
            <a:off x="8514737" y="4282971"/>
            <a:ext cx="2547989" cy="400778"/>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dirty="0">
              <a:latin typeface="Courier New"/>
              <a:ea typeface="Courier New"/>
              <a:cs typeface="Courier New"/>
              <a:sym typeface="Courier New"/>
            </a:endParaRPr>
          </a:p>
        </p:txBody>
      </p:sp>
      <p:grpSp>
        <p:nvGrpSpPr>
          <p:cNvPr id="30" name="Group 29">
            <a:extLst>
              <a:ext uri="{FF2B5EF4-FFF2-40B4-BE49-F238E27FC236}">
                <a16:creationId xmlns:a16="http://schemas.microsoft.com/office/drawing/2014/main" id="{A38AD560-7C28-4273-8821-DE143AACD35F}"/>
              </a:ext>
            </a:extLst>
          </p:cNvPr>
          <p:cNvGrpSpPr/>
          <p:nvPr/>
        </p:nvGrpSpPr>
        <p:grpSpPr>
          <a:xfrm>
            <a:off x="8514737" y="4667787"/>
            <a:ext cx="2547989" cy="200389"/>
            <a:chOff x="8131963" y="5008043"/>
            <a:chExt cx="2547989" cy="200389"/>
          </a:xfrm>
        </p:grpSpPr>
        <p:sp>
          <p:nvSpPr>
            <p:cNvPr id="66" name="Google Shape;654;p34">
              <a:extLst>
                <a:ext uri="{FF2B5EF4-FFF2-40B4-BE49-F238E27FC236}">
                  <a16:creationId xmlns:a16="http://schemas.microsoft.com/office/drawing/2014/main" id="{CCFAC283-0677-40FA-A7BD-2E8F7D57731E}"/>
                </a:ext>
              </a:extLst>
            </p:cNvPr>
            <p:cNvSpPr/>
            <p:nvPr/>
          </p:nvSpPr>
          <p:spPr>
            <a:xfrm>
              <a:off x="8131963" y="5008043"/>
              <a:ext cx="2547989"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chunk size: 64 bytes</a:t>
              </a:r>
              <a:endParaRPr sz="800">
                <a:latin typeface="Courier New"/>
                <a:ea typeface="Courier New"/>
                <a:cs typeface="Courier New"/>
                <a:sym typeface="Courier New"/>
              </a:endParaRPr>
            </a:p>
          </p:txBody>
        </p:sp>
        <p:sp>
          <p:nvSpPr>
            <p:cNvPr id="67" name="Google Shape;655;p34">
              <a:extLst>
                <a:ext uri="{FF2B5EF4-FFF2-40B4-BE49-F238E27FC236}">
                  <a16:creationId xmlns:a16="http://schemas.microsoft.com/office/drawing/2014/main" id="{D58D6904-1913-4707-A6B0-2A31E53F5D66}"/>
                </a:ext>
              </a:extLst>
            </p:cNvPr>
            <p:cNvSpPr/>
            <p:nvPr/>
          </p:nvSpPr>
          <p:spPr>
            <a:xfrm>
              <a:off x="10423605" y="5008043"/>
              <a:ext cx="256282"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a:latin typeface="Courier New"/>
                  <a:ea typeface="Courier New"/>
                  <a:cs typeface="Courier New"/>
                  <a:sym typeface="Courier New"/>
                </a:rPr>
                <a:t>1</a:t>
              </a:r>
              <a:endParaRPr sz="800">
                <a:latin typeface="Courier New"/>
                <a:ea typeface="Courier New"/>
                <a:cs typeface="Courier New"/>
                <a:sym typeface="Courier New"/>
              </a:endParaRPr>
            </a:p>
          </p:txBody>
        </p:sp>
        <p:sp>
          <p:nvSpPr>
            <p:cNvPr id="68" name="Google Shape;656;p34">
              <a:extLst>
                <a:ext uri="{FF2B5EF4-FFF2-40B4-BE49-F238E27FC236}">
                  <a16:creationId xmlns:a16="http://schemas.microsoft.com/office/drawing/2014/main" id="{27258C63-F969-4BAD-BE42-42BD0D4797C0}"/>
                </a:ext>
              </a:extLst>
            </p:cNvPr>
            <p:cNvSpPr/>
            <p:nvPr/>
          </p:nvSpPr>
          <p:spPr>
            <a:xfrm>
              <a:off x="10167324" y="5008043"/>
              <a:ext cx="256282"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a:latin typeface="Courier New"/>
                  <a:ea typeface="Courier New"/>
                  <a:cs typeface="Courier New"/>
                  <a:sym typeface="Courier New"/>
                </a:rPr>
                <a:t>0</a:t>
              </a:r>
              <a:endParaRPr sz="800">
                <a:latin typeface="Courier New"/>
                <a:ea typeface="Courier New"/>
                <a:cs typeface="Courier New"/>
                <a:sym typeface="Courier New"/>
              </a:endParaRPr>
            </a:p>
          </p:txBody>
        </p:sp>
      </p:grpSp>
      <p:sp>
        <p:nvSpPr>
          <p:cNvPr id="31" name="Google Shape;657;p34">
            <a:extLst>
              <a:ext uri="{FF2B5EF4-FFF2-40B4-BE49-F238E27FC236}">
                <a16:creationId xmlns:a16="http://schemas.microsoft.com/office/drawing/2014/main" id="{15CE6A55-1E11-4003-8D4E-1EE4429A7469}"/>
              </a:ext>
            </a:extLst>
          </p:cNvPr>
          <p:cNvSpPr/>
          <p:nvPr/>
        </p:nvSpPr>
        <p:spPr>
          <a:xfrm>
            <a:off x="8514737" y="5942050"/>
            <a:ext cx="2548108" cy="363029"/>
          </a:xfrm>
          <a:custGeom>
            <a:avLst/>
            <a:gdLst/>
            <a:ahLst/>
            <a:cxnLst/>
            <a:rect l="l" t="t" r="r" b="b"/>
            <a:pathLst>
              <a:path w="116275" h="11348" extrusionOk="0">
                <a:moveTo>
                  <a:pt x="116248" y="0"/>
                </a:moveTo>
                <a:lnTo>
                  <a:pt x="116275" y="10252"/>
                </a:lnTo>
                <a:lnTo>
                  <a:pt x="105393" y="2680"/>
                </a:lnTo>
                <a:lnTo>
                  <a:pt x="96534" y="9633"/>
                </a:lnTo>
                <a:lnTo>
                  <a:pt x="85200" y="2966"/>
                </a:lnTo>
                <a:lnTo>
                  <a:pt x="73441" y="9978"/>
                </a:lnTo>
                <a:lnTo>
                  <a:pt x="65303" y="3138"/>
                </a:lnTo>
                <a:lnTo>
                  <a:pt x="50338" y="11348"/>
                </a:lnTo>
                <a:lnTo>
                  <a:pt x="38412" y="3671"/>
                </a:lnTo>
                <a:lnTo>
                  <a:pt x="27888" y="10775"/>
                </a:lnTo>
                <a:lnTo>
                  <a:pt x="15572" y="2870"/>
                </a:lnTo>
                <a:lnTo>
                  <a:pt x="0" y="10512"/>
                </a:lnTo>
                <a:lnTo>
                  <a:pt x="38" y="0"/>
                </a:lnTo>
                <a:close/>
              </a:path>
            </a:pathLst>
          </a:custGeom>
          <a:solidFill>
            <a:srgbClr val="FFF2CC"/>
          </a:solidFill>
          <a:ln w="19050" cap="flat" cmpd="sng">
            <a:solidFill>
              <a:schemeClr val="dk2"/>
            </a:solidFill>
            <a:prstDash val="solid"/>
            <a:round/>
            <a:headEnd type="none" w="med" len="med"/>
            <a:tailEnd type="none" w="med" len="med"/>
          </a:ln>
        </p:spPr>
      </p:sp>
      <p:cxnSp>
        <p:nvCxnSpPr>
          <p:cNvPr id="32" name="Google Shape;658;p34">
            <a:extLst>
              <a:ext uri="{FF2B5EF4-FFF2-40B4-BE49-F238E27FC236}">
                <a16:creationId xmlns:a16="http://schemas.microsoft.com/office/drawing/2014/main" id="{B1BF2F7D-2CC6-4CEC-836B-499BCD5149FC}"/>
              </a:ext>
            </a:extLst>
          </p:cNvPr>
          <p:cNvCxnSpPr>
            <a:stCxn id="9" idx="1"/>
          </p:cNvCxnSpPr>
          <p:nvPr/>
        </p:nvCxnSpPr>
        <p:spPr>
          <a:xfrm rot="10800000">
            <a:off x="7936203" y="1192077"/>
            <a:ext cx="578726" cy="0"/>
          </a:xfrm>
          <a:prstGeom prst="straightConnector1">
            <a:avLst/>
          </a:prstGeom>
          <a:noFill/>
          <a:ln w="19050" cap="flat" cmpd="sng">
            <a:solidFill>
              <a:schemeClr val="dk2"/>
            </a:solidFill>
            <a:prstDash val="solid"/>
            <a:round/>
            <a:headEnd type="none" w="med" len="med"/>
            <a:tailEnd type="none" w="med" len="med"/>
          </a:ln>
        </p:spPr>
      </p:cxnSp>
      <p:cxnSp>
        <p:nvCxnSpPr>
          <p:cNvPr id="33" name="Google Shape;659;p34">
            <a:extLst>
              <a:ext uri="{FF2B5EF4-FFF2-40B4-BE49-F238E27FC236}">
                <a16:creationId xmlns:a16="http://schemas.microsoft.com/office/drawing/2014/main" id="{B55E5A4E-275B-4A75-B261-4ED8E9839980}"/>
              </a:ext>
            </a:extLst>
          </p:cNvPr>
          <p:cNvCxnSpPr>
            <a:cxnSpLocks/>
          </p:cNvCxnSpPr>
          <p:nvPr/>
        </p:nvCxnSpPr>
        <p:spPr>
          <a:xfrm>
            <a:off x="7941463" y="1192077"/>
            <a:ext cx="0" cy="716331"/>
          </a:xfrm>
          <a:prstGeom prst="straightConnector1">
            <a:avLst/>
          </a:prstGeom>
          <a:noFill/>
          <a:ln w="19050" cap="flat" cmpd="sng">
            <a:solidFill>
              <a:schemeClr val="dk2"/>
            </a:solidFill>
            <a:prstDash val="solid"/>
            <a:round/>
            <a:headEnd type="none" w="med" len="med"/>
            <a:tailEnd type="none" w="med" len="med"/>
          </a:ln>
        </p:spPr>
      </p:cxnSp>
      <p:cxnSp>
        <p:nvCxnSpPr>
          <p:cNvPr id="34" name="Google Shape;660;p34">
            <a:extLst>
              <a:ext uri="{FF2B5EF4-FFF2-40B4-BE49-F238E27FC236}">
                <a16:creationId xmlns:a16="http://schemas.microsoft.com/office/drawing/2014/main" id="{A00AA912-F4FB-4CC9-AB1D-8EEA12CA3007}"/>
              </a:ext>
            </a:extLst>
          </p:cNvPr>
          <p:cNvCxnSpPr>
            <a:cxnSpLocks/>
          </p:cNvCxnSpPr>
          <p:nvPr/>
        </p:nvCxnSpPr>
        <p:spPr>
          <a:xfrm>
            <a:off x="7933508" y="1908794"/>
            <a:ext cx="581387" cy="0"/>
          </a:xfrm>
          <a:prstGeom prst="straightConnector1">
            <a:avLst/>
          </a:prstGeom>
          <a:noFill/>
          <a:ln w="19050" cap="flat" cmpd="sng">
            <a:solidFill>
              <a:schemeClr val="dk2"/>
            </a:solidFill>
            <a:prstDash val="solid"/>
            <a:round/>
            <a:headEnd type="none" w="med" len="med"/>
            <a:tailEnd type="triangle" w="med" len="med"/>
          </a:ln>
        </p:spPr>
      </p:cxnSp>
      <p:cxnSp>
        <p:nvCxnSpPr>
          <p:cNvPr id="35" name="Google Shape;661;p34">
            <a:extLst>
              <a:ext uri="{FF2B5EF4-FFF2-40B4-BE49-F238E27FC236}">
                <a16:creationId xmlns:a16="http://schemas.microsoft.com/office/drawing/2014/main" id="{E34F9395-1E2E-462E-81CF-0D5B2578EAD8}"/>
              </a:ext>
            </a:extLst>
          </p:cNvPr>
          <p:cNvCxnSpPr>
            <a:stCxn id="15" idx="1"/>
          </p:cNvCxnSpPr>
          <p:nvPr/>
        </p:nvCxnSpPr>
        <p:spPr>
          <a:xfrm rot="10800000">
            <a:off x="8097423" y="1793243"/>
            <a:ext cx="417503" cy="0"/>
          </a:xfrm>
          <a:prstGeom prst="straightConnector1">
            <a:avLst/>
          </a:prstGeom>
          <a:noFill/>
          <a:ln w="19050" cap="flat" cmpd="sng">
            <a:solidFill>
              <a:schemeClr val="dk2"/>
            </a:solidFill>
            <a:prstDash val="solid"/>
            <a:round/>
            <a:headEnd type="none" w="med" len="med"/>
            <a:tailEnd type="none" w="med" len="med"/>
          </a:ln>
        </p:spPr>
      </p:cxnSp>
      <p:cxnSp>
        <p:nvCxnSpPr>
          <p:cNvPr id="36" name="Google Shape;662;p34">
            <a:extLst>
              <a:ext uri="{FF2B5EF4-FFF2-40B4-BE49-F238E27FC236}">
                <a16:creationId xmlns:a16="http://schemas.microsoft.com/office/drawing/2014/main" id="{1E16A510-4465-412F-8E26-1E304E4C77F0}"/>
              </a:ext>
            </a:extLst>
          </p:cNvPr>
          <p:cNvCxnSpPr>
            <a:cxnSpLocks/>
          </p:cNvCxnSpPr>
          <p:nvPr/>
        </p:nvCxnSpPr>
        <p:spPr>
          <a:xfrm rot="10800000">
            <a:off x="8110795" y="1272726"/>
            <a:ext cx="0" cy="515176"/>
          </a:xfrm>
          <a:prstGeom prst="straightConnector1">
            <a:avLst/>
          </a:prstGeom>
          <a:noFill/>
          <a:ln w="19050" cap="flat" cmpd="sng">
            <a:solidFill>
              <a:schemeClr val="dk2"/>
            </a:solidFill>
            <a:prstDash val="solid"/>
            <a:round/>
            <a:headEnd type="none" w="med" len="med"/>
            <a:tailEnd type="none" w="med" len="med"/>
          </a:ln>
        </p:spPr>
      </p:cxnSp>
      <p:cxnSp>
        <p:nvCxnSpPr>
          <p:cNvPr id="37" name="Google Shape;663;p34">
            <a:extLst>
              <a:ext uri="{FF2B5EF4-FFF2-40B4-BE49-F238E27FC236}">
                <a16:creationId xmlns:a16="http://schemas.microsoft.com/office/drawing/2014/main" id="{E2F3BF27-40C2-4484-98FD-699F45908E80}"/>
              </a:ext>
            </a:extLst>
          </p:cNvPr>
          <p:cNvCxnSpPr>
            <a:cxnSpLocks/>
          </p:cNvCxnSpPr>
          <p:nvPr/>
        </p:nvCxnSpPr>
        <p:spPr>
          <a:xfrm>
            <a:off x="8110795" y="1285938"/>
            <a:ext cx="407237" cy="0"/>
          </a:xfrm>
          <a:prstGeom prst="straightConnector1">
            <a:avLst/>
          </a:prstGeom>
          <a:noFill/>
          <a:ln w="19050" cap="flat" cmpd="sng">
            <a:solidFill>
              <a:schemeClr val="dk2"/>
            </a:solidFill>
            <a:prstDash val="solid"/>
            <a:round/>
            <a:headEnd type="none" w="med" len="med"/>
            <a:tailEnd type="triangle" w="med" len="med"/>
          </a:ln>
        </p:spPr>
      </p:cxnSp>
      <p:cxnSp>
        <p:nvCxnSpPr>
          <p:cNvPr id="38" name="Google Shape;664;p34">
            <a:extLst>
              <a:ext uri="{FF2B5EF4-FFF2-40B4-BE49-F238E27FC236}">
                <a16:creationId xmlns:a16="http://schemas.microsoft.com/office/drawing/2014/main" id="{F9FE2DAF-EE96-4CCA-AEF8-5CCCCEC3E599}"/>
              </a:ext>
            </a:extLst>
          </p:cNvPr>
          <p:cNvCxnSpPr>
            <a:cxnSpLocks/>
          </p:cNvCxnSpPr>
          <p:nvPr/>
        </p:nvCxnSpPr>
        <p:spPr>
          <a:xfrm rot="10800000">
            <a:off x="7936186" y="2011371"/>
            <a:ext cx="578726" cy="0"/>
          </a:xfrm>
          <a:prstGeom prst="straightConnector1">
            <a:avLst/>
          </a:prstGeom>
          <a:noFill/>
          <a:ln w="19050" cap="flat" cmpd="sng">
            <a:solidFill>
              <a:schemeClr val="dk2"/>
            </a:solidFill>
            <a:prstDash val="solid"/>
            <a:round/>
            <a:headEnd type="none" w="med" len="med"/>
            <a:tailEnd type="none" w="med" len="med"/>
          </a:ln>
        </p:spPr>
      </p:cxnSp>
      <p:cxnSp>
        <p:nvCxnSpPr>
          <p:cNvPr id="39" name="Google Shape;665;p34">
            <a:extLst>
              <a:ext uri="{FF2B5EF4-FFF2-40B4-BE49-F238E27FC236}">
                <a16:creationId xmlns:a16="http://schemas.microsoft.com/office/drawing/2014/main" id="{33F93897-CC87-434E-83D1-74B76EB07B1A}"/>
              </a:ext>
            </a:extLst>
          </p:cNvPr>
          <p:cNvCxnSpPr>
            <a:cxnSpLocks/>
          </p:cNvCxnSpPr>
          <p:nvPr/>
        </p:nvCxnSpPr>
        <p:spPr>
          <a:xfrm>
            <a:off x="7941446" y="2011371"/>
            <a:ext cx="0" cy="711726"/>
          </a:xfrm>
          <a:prstGeom prst="straightConnector1">
            <a:avLst/>
          </a:prstGeom>
          <a:noFill/>
          <a:ln w="19050" cap="flat" cmpd="sng">
            <a:solidFill>
              <a:schemeClr val="dk2"/>
            </a:solidFill>
            <a:prstDash val="solid"/>
            <a:round/>
            <a:headEnd type="none" w="med" len="med"/>
            <a:tailEnd type="none" w="med" len="med"/>
          </a:ln>
        </p:spPr>
      </p:cxnSp>
      <p:cxnSp>
        <p:nvCxnSpPr>
          <p:cNvPr id="40" name="Google Shape;666;p34">
            <a:extLst>
              <a:ext uri="{FF2B5EF4-FFF2-40B4-BE49-F238E27FC236}">
                <a16:creationId xmlns:a16="http://schemas.microsoft.com/office/drawing/2014/main" id="{1F1F428D-8DBE-416C-9D9C-38E8E0B6DB35}"/>
              </a:ext>
            </a:extLst>
          </p:cNvPr>
          <p:cNvCxnSpPr>
            <a:cxnSpLocks/>
          </p:cNvCxnSpPr>
          <p:nvPr/>
        </p:nvCxnSpPr>
        <p:spPr>
          <a:xfrm>
            <a:off x="7934857" y="2719482"/>
            <a:ext cx="581387" cy="0"/>
          </a:xfrm>
          <a:prstGeom prst="straightConnector1">
            <a:avLst/>
          </a:prstGeom>
          <a:noFill/>
          <a:ln w="19050" cap="flat" cmpd="sng">
            <a:solidFill>
              <a:schemeClr val="dk2"/>
            </a:solidFill>
            <a:prstDash val="solid"/>
            <a:round/>
            <a:headEnd type="none" w="med" len="med"/>
            <a:tailEnd type="triangle" w="med" len="med"/>
          </a:ln>
        </p:spPr>
      </p:cxnSp>
      <p:cxnSp>
        <p:nvCxnSpPr>
          <p:cNvPr id="41" name="Google Shape;667;p34">
            <a:extLst>
              <a:ext uri="{FF2B5EF4-FFF2-40B4-BE49-F238E27FC236}">
                <a16:creationId xmlns:a16="http://schemas.microsoft.com/office/drawing/2014/main" id="{3C3D07EC-AE60-4620-8124-8850A2D3AA42}"/>
              </a:ext>
            </a:extLst>
          </p:cNvPr>
          <p:cNvCxnSpPr>
            <a:cxnSpLocks/>
          </p:cNvCxnSpPr>
          <p:nvPr/>
        </p:nvCxnSpPr>
        <p:spPr>
          <a:xfrm rot="10800000">
            <a:off x="7934824" y="2795172"/>
            <a:ext cx="578726" cy="0"/>
          </a:xfrm>
          <a:prstGeom prst="straightConnector1">
            <a:avLst/>
          </a:prstGeom>
          <a:noFill/>
          <a:ln w="19050" cap="flat" cmpd="sng">
            <a:solidFill>
              <a:schemeClr val="dk2"/>
            </a:solidFill>
            <a:prstDash val="solid"/>
            <a:round/>
            <a:headEnd type="none" w="med" len="med"/>
            <a:tailEnd type="none" w="med" len="med"/>
          </a:ln>
        </p:spPr>
      </p:cxnSp>
      <p:cxnSp>
        <p:nvCxnSpPr>
          <p:cNvPr id="42" name="Google Shape;668;p34">
            <a:extLst>
              <a:ext uri="{FF2B5EF4-FFF2-40B4-BE49-F238E27FC236}">
                <a16:creationId xmlns:a16="http://schemas.microsoft.com/office/drawing/2014/main" id="{285A7CB4-1E7B-4A46-9C0C-C1BFA5701558}"/>
              </a:ext>
            </a:extLst>
          </p:cNvPr>
          <p:cNvCxnSpPr>
            <a:cxnSpLocks/>
          </p:cNvCxnSpPr>
          <p:nvPr/>
        </p:nvCxnSpPr>
        <p:spPr>
          <a:xfrm>
            <a:off x="7941463" y="2789813"/>
            <a:ext cx="0" cy="1311356"/>
          </a:xfrm>
          <a:prstGeom prst="straightConnector1">
            <a:avLst/>
          </a:prstGeom>
          <a:noFill/>
          <a:ln w="19050" cap="flat" cmpd="sng">
            <a:solidFill>
              <a:schemeClr val="dk2"/>
            </a:solidFill>
            <a:prstDash val="solid"/>
            <a:round/>
            <a:headEnd type="none" w="med" len="med"/>
            <a:tailEnd type="none" w="med" len="med"/>
          </a:ln>
        </p:spPr>
      </p:cxnSp>
      <p:cxnSp>
        <p:nvCxnSpPr>
          <p:cNvPr id="43" name="Google Shape;669;p34">
            <a:extLst>
              <a:ext uri="{FF2B5EF4-FFF2-40B4-BE49-F238E27FC236}">
                <a16:creationId xmlns:a16="http://schemas.microsoft.com/office/drawing/2014/main" id="{BCD26F7B-9F8E-4357-8896-FF8EBF97841E}"/>
              </a:ext>
            </a:extLst>
          </p:cNvPr>
          <p:cNvCxnSpPr>
            <a:cxnSpLocks/>
          </p:cNvCxnSpPr>
          <p:nvPr/>
        </p:nvCxnSpPr>
        <p:spPr>
          <a:xfrm>
            <a:off x="7933494" y="4098530"/>
            <a:ext cx="581387" cy="0"/>
          </a:xfrm>
          <a:prstGeom prst="straightConnector1">
            <a:avLst/>
          </a:prstGeom>
          <a:noFill/>
          <a:ln w="19050" cap="flat" cmpd="sng">
            <a:solidFill>
              <a:schemeClr val="dk2"/>
            </a:solidFill>
            <a:prstDash val="solid"/>
            <a:round/>
            <a:headEnd type="none" w="med" len="med"/>
            <a:tailEnd type="triangle" w="med" len="med"/>
          </a:ln>
        </p:spPr>
      </p:cxnSp>
      <p:grpSp>
        <p:nvGrpSpPr>
          <p:cNvPr id="44" name="Group 43">
            <a:extLst>
              <a:ext uri="{FF2B5EF4-FFF2-40B4-BE49-F238E27FC236}">
                <a16:creationId xmlns:a16="http://schemas.microsoft.com/office/drawing/2014/main" id="{C9267484-E474-428C-8DCB-76F7D8DA44B4}"/>
              </a:ext>
            </a:extLst>
          </p:cNvPr>
          <p:cNvGrpSpPr/>
          <p:nvPr/>
        </p:nvGrpSpPr>
        <p:grpSpPr>
          <a:xfrm>
            <a:off x="7934857" y="4167855"/>
            <a:ext cx="581419" cy="534370"/>
            <a:chOff x="7552083" y="4508111"/>
            <a:chExt cx="581419" cy="534370"/>
          </a:xfrm>
        </p:grpSpPr>
        <p:cxnSp>
          <p:nvCxnSpPr>
            <p:cNvPr id="63" name="Google Shape;670;p34">
              <a:extLst>
                <a:ext uri="{FF2B5EF4-FFF2-40B4-BE49-F238E27FC236}">
                  <a16:creationId xmlns:a16="http://schemas.microsoft.com/office/drawing/2014/main" id="{99AFC83E-42DE-4DEC-A9A2-E6B8F6312C4C}"/>
                </a:ext>
              </a:extLst>
            </p:cNvPr>
            <p:cNvCxnSpPr>
              <a:cxnSpLocks/>
            </p:cNvCxnSpPr>
            <p:nvPr/>
          </p:nvCxnSpPr>
          <p:spPr>
            <a:xfrm rot="10800000">
              <a:off x="7554776" y="4508111"/>
              <a:ext cx="578726" cy="0"/>
            </a:xfrm>
            <a:prstGeom prst="straightConnector1">
              <a:avLst/>
            </a:prstGeom>
            <a:noFill/>
            <a:ln w="19050" cap="flat" cmpd="sng">
              <a:solidFill>
                <a:schemeClr val="dk2"/>
              </a:solidFill>
              <a:prstDash val="solid"/>
              <a:round/>
              <a:headEnd type="none" w="med" len="med"/>
              <a:tailEnd type="none" w="med" len="med"/>
            </a:ln>
          </p:spPr>
        </p:cxnSp>
        <p:cxnSp>
          <p:nvCxnSpPr>
            <p:cNvPr id="64" name="Google Shape;671;p34">
              <a:extLst>
                <a:ext uri="{FF2B5EF4-FFF2-40B4-BE49-F238E27FC236}">
                  <a16:creationId xmlns:a16="http://schemas.microsoft.com/office/drawing/2014/main" id="{5592D9B0-7323-42FD-AC85-5D3DD3C5FCA5}"/>
                </a:ext>
              </a:extLst>
            </p:cNvPr>
            <p:cNvCxnSpPr>
              <a:cxnSpLocks/>
            </p:cNvCxnSpPr>
            <p:nvPr/>
          </p:nvCxnSpPr>
          <p:spPr>
            <a:xfrm>
              <a:off x="7560036" y="4508111"/>
              <a:ext cx="0" cy="534370"/>
            </a:xfrm>
            <a:prstGeom prst="straightConnector1">
              <a:avLst/>
            </a:prstGeom>
            <a:noFill/>
            <a:ln w="19050" cap="flat" cmpd="sng">
              <a:solidFill>
                <a:schemeClr val="dk2"/>
              </a:solidFill>
              <a:prstDash val="solid"/>
              <a:round/>
              <a:headEnd type="none" w="med" len="med"/>
              <a:tailEnd type="none" w="med" len="med"/>
            </a:ln>
          </p:spPr>
        </p:cxnSp>
        <p:cxnSp>
          <p:nvCxnSpPr>
            <p:cNvPr id="65" name="Google Shape;672;p34">
              <a:extLst>
                <a:ext uri="{FF2B5EF4-FFF2-40B4-BE49-F238E27FC236}">
                  <a16:creationId xmlns:a16="http://schemas.microsoft.com/office/drawing/2014/main" id="{1DC8F327-7200-4923-95C9-DE9CB1D2FFC4}"/>
                </a:ext>
              </a:extLst>
            </p:cNvPr>
            <p:cNvCxnSpPr>
              <a:cxnSpLocks/>
            </p:cNvCxnSpPr>
            <p:nvPr/>
          </p:nvCxnSpPr>
          <p:spPr>
            <a:xfrm>
              <a:off x="7552083" y="5040498"/>
              <a:ext cx="581387" cy="0"/>
            </a:xfrm>
            <a:prstGeom prst="straightConnector1">
              <a:avLst/>
            </a:prstGeom>
            <a:noFill/>
            <a:ln w="19050" cap="flat" cmpd="sng">
              <a:solidFill>
                <a:schemeClr val="dk2"/>
              </a:solidFill>
              <a:prstDash val="solid"/>
              <a:round/>
              <a:headEnd type="none" w="med" len="med"/>
              <a:tailEnd type="triangle" w="med" len="med"/>
            </a:ln>
          </p:spPr>
        </p:cxnSp>
      </p:grpSp>
      <p:cxnSp>
        <p:nvCxnSpPr>
          <p:cNvPr id="45" name="Google Shape;673;p34">
            <a:extLst>
              <a:ext uri="{FF2B5EF4-FFF2-40B4-BE49-F238E27FC236}">
                <a16:creationId xmlns:a16="http://schemas.microsoft.com/office/drawing/2014/main" id="{DFFD48C2-770C-4967-BBE5-B513A083462C}"/>
              </a:ext>
            </a:extLst>
          </p:cNvPr>
          <p:cNvCxnSpPr>
            <a:cxnSpLocks/>
          </p:cNvCxnSpPr>
          <p:nvPr/>
        </p:nvCxnSpPr>
        <p:spPr>
          <a:xfrm>
            <a:off x="10984095" y="2093666"/>
            <a:ext cx="190500" cy="0"/>
          </a:xfrm>
          <a:prstGeom prst="straightConnector1">
            <a:avLst/>
          </a:prstGeom>
          <a:noFill/>
          <a:ln w="19050" cap="flat" cmpd="sng">
            <a:solidFill>
              <a:schemeClr val="dk2"/>
            </a:solidFill>
            <a:prstDash val="solid"/>
            <a:round/>
            <a:headEnd type="none" w="med" len="med"/>
            <a:tailEnd type="none" w="med" len="med"/>
          </a:ln>
        </p:spPr>
      </p:cxnSp>
      <p:cxnSp>
        <p:nvCxnSpPr>
          <p:cNvPr id="46" name="Google Shape;674;p34">
            <a:extLst>
              <a:ext uri="{FF2B5EF4-FFF2-40B4-BE49-F238E27FC236}">
                <a16:creationId xmlns:a16="http://schemas.microsoft.com/office/drawing/2014/main" id="{F99D72CA-5C54-4956-A44C-0327A1782144}"/>
              </a:ext>
            </a:extLst>
          </p:cNvPr>
          <p:cNvCxnSpPr>
            <a:cxnSpLocks/>
          </p:cNvCxnSpPr>
          <p:nvPr/>
        </p:nvCxnSpPr>
        <p:spPr>
          <a:xfrm rot="10800000">
            <a:off x="8096171" y="3989795"/>
            <a:ext cx="417503" cy="0"/>
          </a:xfrm>
          <a:prstGeom prst="straightConnector1">
            <a:avLst/>
          </a:prstGeom>
          <a:noFill/>
          <a:ln w="19050" cap="flat" cmpd="sng">
            <a:solidFill>
              <a:schemeClr val="dk2"/>
            </a:solidFill>
            <a:prstDash val="solid"/>
            <a:round/>
            <a:headEnd type="none" w="med" len="med"/>
            <a:tailEnd type="none" w="med" len="med"/>
          </a:ln>
        </p:spPr>
      </p:cxnSp>
      <p:cxnSp>
        <p:nvCxnSpPr>
          <p:cNvPr id="47" name="Google Shape;675;p34">
            <a:extLst>
              <a:ext uri="{FF2B5EF4-FFF2-40B4-BE49-F238E27FC236}">
                <a16:creationId xmlns:a16="http://schemas.microsoft.com/office/drawing/2014/main" id="{7A901583-02C2-4CE7-8632-34EC299B2839}"/>
              </a:ext>
            </a:extLst>
          </p:cNvPr>
          <p:cNvCxnSpPr>
            <a:cxnSpLocks/>
          </p:cNvCxnSpPr>
          <p:nvPr/>
        </p:nvCxnSpPr>
        <p:spPr>
          <a:xfrm rot="10800000">
            <a:off x="8109559" y="2880553"/>
            <a:ext cx="0" cy="1097915"/>
          </a:xfrm>
          <a:prstGeom prst="straightConnector1">
            <a:avLst/>
          </a:prstGeom>
          <a:noFill/>
          <a:ln w="19050" cap="flat" cmpd="sng">
            <a:solidFill>
              <a:schemeClr val="dk2"/>
            </a:solidFill>
            <a:prstDash val="solid"/>
            <a:round/>
            <a:headEnd type="none" w="med" len="med"/>
            <a:tailEnd type="none" w="med" len="med"/>
          </a:ln>
        </p:spPr>
      </p:cxnSp>
      <p:cxnSp>
        <p:nvCxnSpPr>
          <p:cNvPr id="48" name="Google Shape;676;p34">
            <a:extLst>
              <a:ext uri="{FF2B5EF4-FFF2-40B4-BE49-F238E27FC236}">
                <a16:creationId xmlns:a16="http://schemas.microsoft.com/office/drawing/2014/main" id="{517E1F0F-B5B2-47BD-A793-A896F7CF5BA5}"/>
              </a:ext>
            </a:extLst>
          </p:cNvPr>
          <p:cNvCxnSpPr>
            <a:cxnSpLocks/>
          </p:cNvCxnSpPr>
          <p:nvPr/>
        </p:nvCxnSpPr>
        <p:spPr>
          <a:xfrm>
            <a:off x="8109544" y="2890024"/>
            <a:ext cx="407237" cy="0"/>
          </a:xfrm>
          <a:prstGeom prst="straightConnector1">
            <a:avLst/>
          </a:prstGeom>
          <a:noFill/>
          <a:ln w="19050" cap="flat" cmpd="sng">
            <a:solidFill>
              <a:schemeClr val="dk2"/>
            </a:solidFill>
            <a:prstDash val="solid"/>
            <a:round/>
            <a:headEnd type="none" w="med" len="med"/>
            <a:tailEnd type="triangle" w="med" len="med"/>
          </a:ln>
        </p:spPr>
      </p:cxnSp>
      <p:cxnSp>
        <p:nvCxnSpPr>
          <p:cNvPr id="49" name="Google Shape;677;p34">
            <a:extLst>
              <a:ext uri="{FF2B5EF4-FFF2-40B4-BE49-F238E27FC236}">
                <a16:creationId xmlns:a16="http://schemas.microsoft.com/office/drawing/2014/main" id="{F6472DE7-ACC1-4EEC-8358-DA17743C9751}"/>
              </a:ext>
            </a:extLst>
          </p:cNvPr>
          <p:cNvCxnSpPr>
            <a:cxnSpLocks/>
          </p:cNvCxnSpPr>
          <p:nvPr/>
        </p:nvCxnSpPr>
        <p:spPr>
          <a:xfrm>
            <a:off x="10984098" y="1292287"/>
            <a:ext cx="190500" cy="0"/>
          </a:xfrm>
          <a:prstGeom prst="straightConnector1">
            <a:avLst/>
          </a:prstGeom>
          <a:noFill/>
          <a:ln w="19050" cap="flat" cmpd="sng">
            <a:solidFill>
              <a:schemeClr val="dk2"/>
            </a:solidFill>
            <a:prstDash val="solid"/>
            <a:round/>
            <a:headEnd type="none" w="med" len="med"/>
            <a:tailEnd type="none" w="med" len="med"/>
          </a:ln>
        </p:spPr>
      </p:cxnSp>
      <p:cxnSp>
        <p:nvCxnSpPr>
          <p:cNvPr id="50" name="Google Shape;678;p34">
            <a:extLst>
              <a:ext uri="{FF2B5EF4-FFF2-40B4-BE49-F238E27FC236}">
                <a16:creationId xmlns:a16="http://schemas.microsoft.com/office/drawing/2014/main" id="{432EB7F6-2730-4922-B8C1-EAD4F125880E}"/>
              </a:ext>
            </a:extLst>
          </p:cNvPr>
          <p:cNvCxnSpPr>
            <a:cxnSpLocks/>
          </p:cNvCxnSpPr>
          <p:nvPr/>
        </p:nvCxnSpPr>
        <p:spPr>
          <a:xfrm>
            <a:off x="10984101" y="2895095"/>
            <a:ext cx="190500" cy="0"/>
          </a:xfrm>
          <a:prstGeom prst="straightConnector1">
            <a:avLst/>
          </a:prstGeom>
          <a:noFill/>
          <a:ln w="19050" cap="flat" cmpd="sng">
            <a:solidFill>
              <a:schemeClr val="dk2"/>
            </a:solidFill>
            <a:prstDash val="solid"/>
            <a:round/>
            <a:headEnd type="none" w="med" len="med"/>
            <a:tailEnd type="none" w="med" len="med"/>
          </a:ln>
        </p:spPr>
      </p:cxnSp>
      <p:cxnSp>
        <p:nvCxnSpPr>
          <p:cNvPr id="51" name="Google Shape;679;p34">
            <a:extLst>
              <a:ext uri="{FF2B5EF4-FFF2-40B4-BE49-F238E27FC236}">
                <a16:creationId xmlns:a16="http://schemas.microsoft.com/office/drawing/2014/main" id="{1CF276D1-7506-4BCF-A9C0-4852390AEC0E}"/>
              </a:ext>
            </a:extLst>
          </p:cNvPr>
          <p:cNvCxnSpPr>
            <a:cxnSpLocks/>
          </p:cNvCxnSpPr>
          <p:nvPr/>
        </p:nvCxnSpPr>
        <p:spPr>
          <a:xfrm>
            <a:off x="10984104" y="4281468"/>
            <a:ext cx="190500" cy="0"/>
          </a:xfrm>
          <a:prstGeom prst="straightConnector1">
            <a:avLst/>
          </a:prstGeom>
          <a:noFill/>
          <a:ln w="19050" cap="flat" cmpd="sng">
            <a:solidFill>
              <a:schemeClr val="dk2"/>
            </a:solidFill>
            <a:prstDash val="solid"/>
            <a:round/>
            <a:headEnd type="none" w="med" len="med"/>
            <a:tailEnd type="none" w="med" len="med"/>
          </a:ln>
        </p:spPr>
      </p:cxnSp>
      <p:sp>
        <p:nvSpPr>
          <p:cNvPr id="52" name="Google Shape;653;p34">
            <a:extLst>
              <a:ext uri="{FF2B5EF4-FFF2-40B4-BE49-F238E27FC236}">
                <a16:creationId xmlns:a16="http://schemas.microsoft.com/office/drawing/2014/main" id="{2CC8B748-1B85-425D-82AF-A82D77B931C3}"/>
              </a:ext>
            </a:extLst>
          </p:cNvPr>
          <p:cNvSpPr/>
          <p:nvPr/>
        </p:nvSpPr>
        <p:spPr>
          <a:xfrm>
            <a:off x="8518276" y="4871305"/>
            <a:ext cx="2544386" cy="865049"/>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endParaRPr lang="en-US" sz="1600" b="1" dirty="0">
              <a:latin typeface="Courier New"/>
              <a:ea typeface="Courier New"/>
              <a:cs typeface="Courier New"/>
              <a:sym typeface="Courier New"/>
            </a:endParaRPr>
          </a:p>
        </p:txBody>
      </p:sp>
      <p:grpSp>
        <p:nvGrpSpPr>
          <p:cNvPr id="53" name="Group 52">
            <a:extLst>
              <a:ext uri="{FF2B5EF4-FFF2-40B4-BE49-F238E27FC236}">
                <a16:creationId xmlns:a16="http://schemas.microsoft.com/office/drawing/2014/main" id="{9E51089E-6B6C-44B8-998B-C2A9B415CB87}"/>
              </a:ext>
            </a:extLst>
          </p:cNvPr>
          <p:cNvGrpSpPr/>
          <p:nvPr/>
        </p:nvGrpSpPr>
        <p:grpSpPr>
          <a:xfrm>
            <a:off x="8513550" y="5745225"/>
            <a:ext cx="2549112" cy="200389"/>
            <a:chOff x="8131963" y="5008043"/>
            <a:chExt cx="2547989" cy="200389"/>
          </a:xfrm>
        </p:grpSpPr>
        <p:sp>
          <p:nvSpPr>
            <p:cNvPr id="60" name="Google Shape;654;p34">
              <a:extLst>
                <a:ext uri="{FF2B5EF4-FFF2-40B4-BE49-F238E27FC236}">
                  <a16:creationId xmlns:a16="http://schemas.microsoft.com/office/drawing/2014/main" id="{C49CE3D4-5AE8-4FF8-993E-FFE6A1A2B18E}"/>
                </a:ext>
              </a:extLst>
            </p:cNvPr>
            <p:cNvSpPr/>
            <p:nvPr/>
          </p:nvSpPr>
          <p:spPr>
            <a:xfrm>
              <a:off x="8131963" y="5008043"/>
              <a:ext cx="2547989"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chunk size: 64 bytes</a:t>
              </a:r>
              <a:endParaRPr sz="800">
                <a:latin typeface="Courier New"/>
                <a:ea typeface="Courier New"/>
                <a:cs typeface="Courier New"/>
                <a:sym typeface="Courier New"/>
              </a:endParaRPr>
            </a:p>
          </p:txBody>
        </p:sp>
        <p:sp>
          <p:nvSpPr>
            <p:cNvPr id="61" name="Google Shape;655;p34">
              <a:extLst>
                <a:ext uri="{FF2B5EF4-FFF2-40B4-BE49-F238E27FC236}">
                  <a16:creationId xmlns:a16="http://schemas.microsoft.com/office/drawing/2014/main" id="{F1EC7188-4F7A-47BB-8002-B75E2AA4C0D9}"/>
                </a:ext>
              </a:extLst>
            </p:cNvPr>
            <p:cNvSpPr/>
            <p:nvPr/>
          </p:nvSpPr>
          <p:spPr>
            <a:xfrm>
              <a:off x="10423605" y="5008043"/>
              <a:ext cx="256282"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a:latin typeface="Courier New"/>
                  <a:ea typeface="Courier New"/>
                  <a:cs typeface="Courier New"/>
                  <a:sym typeface="Courier New"/>
                </a:rPr>
                <a:t>1</a:t>
              </a:r>
              <a:endParaRPr sz="800">
                <a:latin typeface="Courier New"/>
                <a:ea typeface="Courier New"/>
                <a:cs typeface="Courier New"/>
                <a:sym typeface="Courier New"/>
              </a:endParaRPr>
            </a:p>
          </p:txBody>
        </p:sp>
        <p:sp>
          <p:nvSpPr>
            <p:cNvPr id="62" name="Google Shape;656;p34">
              <a:extLst>
                <a:ext uri="{FF2B5EF4-FFF2-40B4-BE49-F238E27FC236}">
                  <a16:creationId xmlns:a16="http://schemas.microsoft.com/office/drawing/2014/main" id="{106C18AA-FBC2-4FA2-850B-6F7D412858F6}"/>
                </a:ext>
              </a:extLst>
            </p:cNvPr>
            <p:cNvSpPr/>
            <p:nvPr/>
          </p:nvSpPr>
          <p:spPr>
            <a:xfrm>
              <a:off x="10167324" y="5008043"/>
              <a:ext cx="256282"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a:latin typeface="Courier New"/>
                  <a:ea typeface="Courier New"/>
                  <a:cs typeface="Courier New"/>
                  <a:sym typeface="Courier New"/>
                </a:rPr>
                <a:t>0</a:t>
              </a:r>
              <a:endParaRPr sz="800">
                <a:latin typeface="Courier New"/>
                <a:ea typeface="Courier New"/>
                <a:cs typeface="Courier New"/>
                <a:sym typeface="Courier New"/>
              </a:endParaRPr>
            </a:p>
          </p:txBody>
        </p:sp>
      </p:grpSp>
      <p:grpSp>
        <p:nvGrpSpPr>
          <p:cNvPr id="54" name="Group 53">
            <a:extLst>
              <a:ext uri="{FF2B5EF4-FFF2-40B4-BE49-F238E27FC236}">
                <a16:creationId xmlns:a16="http://schemas.microsoft.com/office/drawing/2014/main" id="{61D1345E-5302-4F7F-836A-D83C784092FE}"/>
              </a:ext>
            </a:extLst>
          </p:cNvPr>
          <p:cNvGrpSpPr/>
          <p:nvPr/>
        </p:nvGrpSpPr>
        <p:grpSpPr>
          <a:xfrm>
            <a:off x="7937549" y="4776716"/>
            <a:ext cx="581419" cy="997399"/>
            <a:chOff x="7552083" y="4508111"/>
            <a:chExt cx="581419" cy="534370"/>
          </a:xfrm>
        </p:grpSpPr>
        <p:cxnSp>
          <p:nvCxnSpPr>
            <p:cNvPr id="57" name="Google Shape;670;p34">
              <a:extLst>
                <a:ext uri="{FF2B5EF4-FFF2-40B4-BE49-F238E27FC236}">
                  <a16:creationId xmlns:a16="http://schemas.microsoft.com/office/drawing/2014/main" id="{0D53C77E-3C96-4C42-A1B5-F685D001419B}"/>
                </a:ext>
              </a:extLst>
            </p:cNvPr>
            <p:cNvCxnSpPr>
              <a:cxnSpLocks/>
            </p:cNvCxnSpPr>
            <p:nvPr/>
          </p:nvCxnSpPr>
          <p:spPr>
            <a:xfrm rot="10800000">
              <a:off x="7554776" y="4508111"/>
              <a:ext cx="578726" cy="0"/>
            </a:xfrm>
            <a:prstGeom prst="straightConnector1">
              <a:avLst/>
            </a:prstGeom>
            <a:noFill/>
            <a:ln w="19050" cap="flat" cmpd="sng">
              <a:solidFill>
                <a:schemeClr val="dk2"/>
              </a:solidFill>
              <a:prstDash val="solid"/>
              <a:round/>
              <a:headEnd type="none" w="med" len="med"/>
              <a:tailEnd type="none" w="med" len="med"/>
            </a:ln>
          </p:spPr>
        </p:cxnSp>
        <p:cxnSp>
          <p:nvCxnSpPr>
            <p:cNvPr id="58" name="Google Shape;671;p34">
              <a:extLst>
                <a:ext uri="{FF2B5EF4-FFF2-40B4-BE49-F238E27FC236}">
                  <a16:creationId xmlns:a16="http://schemas.microsoft.com/office/drawing/2014/main" id="{8B5E2E7C-476E-4246-9BBA-25079B0C8626}"/>
                </a:ext>
              </a:extLst>
            </p:cNvPr>
            <p:cNvCxnSpPr>
              <a:cxnSpLocks/>
            </p:cNvCxnSpPr>
            <p:nvPr/>
          </p:nvCxnSpPr>
          <p:spPr>
            <a:xfrm>
              <a:off x="7560036" y="4508111"/>
              <a:ext cx="0" cy="534370"/>
            </a:xfrm>
            <a:prstGeom prst="straightConnector1">
              <a:avLst/>
            </a:prstGeom>
            <a:noFill/>
            <a:ln w="19050" cap="flat" cmpd="sng">
              <a:solidFill>
                <a:schemeClr val="dk2"/>
              </a:solidFill>
              <a:prstDash val="solid"/>
              <a:round/>
              <a:headEnd type="none" w="med" len="med"/>
              <a:tailEnd type="none" w="med" len="med"/>
            </a:ln>
          </p:spPr>
        </p:cxnSp>
        <p:cxnSp>
          <p:nvCxnSpPr>
            <p:cNvPr id="59" name="Google Shape;672;p34">
              <a:extLst>
                <a:ext uri="{FF2B5EF4-FFF2-40B4-BE49-F238E27FC236}">
                  <a16:creationId xmlns:a16="http://schemas.microsoft.com/office/drawing/2014/main" id="{AFCF13BA-8E5C-4709-8065-53A515850B13}"/>
                </a:ext>
              </a:extLst>
            </p:cNvPr>
            <p:cNvCxnSpPr>
              <a:cxnSpLocks/>
            </p:cNvCxnSpPr>
            <p:nvPr/>
          </p:nvCxnSpPr>
          <p:spPr>
            <a:xfrm>
              <a:off x="7552083" y="5040498"/>
              <a:ext cx="581387" cy="0"/>
            </a:xfrm>
            <a:prstGeom prst="straightConnector1">
              <a:avLst/>
            </a:prstGeom>
            <a:noFill/>
            <a:ln w="19050" cap="flat" cmpd="sng">
              <a:solidFill>
                <a:schemeClr val="dk2"/>
              </a:solidFill>
              <a:prstDash val="solid"/>
              <a:round/>
              <a:headEnd type="none" w="med" len="med"/>
              <a:tailEnd type="triangle" w="med" len="med"/>
            </a:ln>
          </p:spPr>
        </p:cxnSp>
      </p:grpSp>
      <p:cxnSp>
        <p:nvCxnSpPr>
          <p:cNvPr id="55" name="Google Shape;679;p34">
            <a:extLst>
              <a:ext uri="{FF2B5EF4-FFF2-40B4-BE49-F238E27FC236}">
                <a16:creationId xmlns:a16="http://schemas.microsoft.com/office/drawing/2014/main" id="{F1854EA7-7603-400B-9B12-E1208E759608}"/>
              </a:ext>
            </a:extLst>
          </p:cNvPr>
          <p:cNvCxnSpPr>
            <a:cxnSpLocks/>
          </p:cNvCxnSpPr>
          <p:nvPr/>
        </p:nvCxnSpPr>
        <p:spPr>
          <a:xfrm>
            <a:off x="10969533" y="4868538"/>
            <a:ext cx="190500" cy="0"/>
          </a:xfrm>
          <a:prstGeom prst="straightConnector1">
            <a:avLst/>
          </a:prstGeom>
          <a:noFill/>
          <a:ln w="19050" cap="flat" cmpd="sng">
            <a:solidFill>
              <a:schemeClr val="dk2"/>
            </a:solidFill>
            <a:prstDash val="solid"/>
            <a:round/>
            <a:headEnd type="none" w="med" len="med"/>
            <a:tailEnd type="none" w="med" len="med"/>
          </a:ln>
        </p:spPr>
      </p:cxnSp>
      <p:cxnSp>
        <p:nvCxnSpPr>
          <p:cNvPr id="56" name="Google Shape;679;p34">
            <a:extLst>
              <a:ext uri="{FF2B5EF4-FFF2-40B4-BE49-F238E27FC236}">
                <a16:creationId xmlns:a16="http://schemas.microsoft.com/office/drawing/2014/main" id="{426346D8-682D-4610-97C9-49342429A178}"/>
              </a:ext>
            </a:extLst>
          </p:cNvPr>
          <p:cNvCxnSpPr>
            <a:cxnSpLocks/>
          </p:cNvCxnSpPr>
          <p:nvPr/>
        </p:nvCxnSpPr>
        <p:spPr>
          <a:xfrm>
            <a:off x="10969523" y="5944869"/>
            <a:ext cx="190500" cy="0"/>
          </a:xfrm>
          <a:prstGeom prst="straightConnector1">
            <a:avLst/>
          </a:prstGeom>
          <a:noFill/>
          <a:ln w="19050" cap="flat" cmpd="sng">
            <a:solidFill>
              <a:schemeClr val="dk2"/>
            </a:solidFill>
            <a:prstDash val="solid"/>
            <a:round/>
            <a:headEnd type="none" w="med" len="med"/>
            <a:tailEnd type="none" w="med" len="med"/>
          </a:ln>
        </p:spPr>
      </p:cxnSp>
      <p:sp>
        <p:nvSpPr>
          <p:cNvPr id="69" name="Google Shape;646;p34">
            <a:extLst>
              <a:ext uri="{FF2B5EF4-FFF2-40B4-BE49-F238E27FC236}">
                <a16:creationId xmlns:a16="http://schemas.microsoft.com/office/drawing/2014/main" id="{1A1B501B-2F0E-45F9-AD49-B1D6352FE3F8}"/>
              </a:ext>
            </a:extLst>
          </p:cNvPr>
          <p:cNvSpPr/>
          <p:nvPr/>
        </p:nvSpPr>
        <p:spPr>
          <a:xfrm>
            <a:off x="8518276" y="5538033"/>
            <a:ext cx="2544321" cy="200389"/>
          </a:xfrm>
          <a:prstGeom prst="rect">
            <a:avLst/>
          </a:prstGeom>
          <a:solidFill>
            <a:srgbClr val="FFFF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dirty="0">
                <a:latin typeface="Courier New"/>
                <a:ea typeface="Courier New"/>
                <a:cs typeface="Courier New"/>
                <a:sym typeface="Courier New"/>
              </a:rPr>
              <a:t>Guard Pattern</a:t>
            </a:r>
            <a:endParaRPr sz="800" dirty="0">
              <a:latin typeface="Courier New"/>
              <a:ea typeface="Courier New"/>
              <a:cs typeface="Courier New"/>
              <a:sym typeface="Courier New"/>
            </a:endParaRPr>
          </a:p>
        </p:txBody>
      </p:sp>
      <p:sp>
        <p:nvSpPr>
          <p:cNvPr id="71" name="Google Shape;646;p34">
            <a:extLst>
              <a:ext uri="{FF2B5EF4-FFF2-40B4-BE49-F238E27FC236}">
                <a16:creationId xmlns:a16="http://schemas.microsoft.com/office/drawing/2014/main" id="{8D10BE25-6204-4766-AA41-73070AA7508D}"/>
              </a:ext>
            </a:extLst>
          </p:cNvPr>
          <p:cNvSpPr/>
          <p:nvPr/>
        </p:nvSpPr>
        <p:spPr>
          <a:xfrm>
            <a:off x="8516244" y="2489436"/>
            <a:ext cx="2543127" cy="200389"/>
          </a:xfrm>
          <a:prstGeom prst="rect">
            <a:avLst/>
          </a:prstGeom>
          <a:solidFill>
            <a:srgbClr val="FFFF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dirty="0">
                <a:latin typeface="Courier New"/>
                <a:ea typeface="Courier New"/>
                <a:cs typeface="Courier New"/>
                <a:sym typeface="Courier New"/>
              </a:rPr>
              <a:t>Guard Pattern</a:t>
            </a:r>
            <a:endParaRPr sz="800" dirty="0">
              <a:latin typeface="Courier New"/>
              <a:ea typeface="Courier New"/>
              <a:cs typeface="Courier New"/>
              <a:sym typeface="Courier New"/>
            </a:endParaRPr>
          </a:p>
        </p:txBody>
      </p:sp>
      <p:grpSp>
        <p:nvGrpSpPr>
          <p:cNvPr id="72" name="Group 71">
            <a:extLst>
              <a:ext uri="{FF2B5EF4-FFF2-40B4-BE49-F238E27FC236}">
                <a16:creationId xmlns:a16="http://schemas.microsoft.com/office/drawing/2014/main" id="{1FEACFC2-42E8-4BD1-A639-3985D93483A7}"/>
              </a:ext>
            </a:extLst>
          </p:cNvPr>
          <p:cNvGrpSpPr/>
          <p:nvPr/>
        </p:nvGrpSpPr>
        <p:grpSpPr>
          <a:xfrm>
            <a:off x="11065101" y="1192077"/>
            <a:ext cx="1195741" cy="4816106"/>
            <a:chOff x="11065101" y="1192077"/>
            <a:chExt cx="1195741" cy="4816106"/>
          </a:xfrm>
        </p:grpSpPr>
        <p:sp>
          <p:nvSpPr>
            <p:cNvPr id="73" name="Google Shape;681;p34">
              <a:extLst>
                <a:ext uri="{FF2B5EF4-FFF2-40B4-BE49-F238E27FC236}">
                  <a16:creationId xmlns:a16="http://schemas.microsoft.com/office/drawing/2014/main" id="{4FBED5EC-1B22-4FB4-8BF7-B3B2F0C0A9AC}"/>
                </a:ext>
              </a:extLst>
            </p:cNvPr>
            <p:cNvSpPr txBox="1"/>
            <p:nvPr/>
          </p:nvSpPr>
          <p:spPr>
            <a:xfrm>
              <a:off x="11088181" y="1192077"/>
              <a:ext cx="1172661" cy="2003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0x1011ca00</a:t>
              </a:r>
              <a:endParaRPr sz="800">
                <a:latin typeface="Courier New"/>
                <a:ea typeface="Courier New"/>
                <a:cs typeface="Courier New"/>
                <a:sym typeface="Courier New"/>
              </a:endParaRPr>
            </a:p>
          </p:txBody>
        </p:sp>
        <p:sp>
          <p:nvSpPr>
            <p:cNvPr id="74" name="Google Shape;682;p34">
              <a:extLst>
                <a:ext uri="{FF2B5EF4-FFF2-40B4-BE49-F238E27FC236}">
                  <a16:creationId xmlns:a16="http://schemas.microsoft.com/office/drawing/2014/main" id="{2CEFF8F7-A7BD-4EA2-A1C5-A953FA2B18B4}"/>
                </a:ext>
              </a:extLst>
            </p:cNvPr>
            <p:cNvSpPr txBox="1"/>
            <p:nvPr/>
          </p:nvSpPr>
          <p:spPr>
            <a:xfrm>
              <a:off x="11088181" y="1993472"/>
              <a:ext cx="1172661" cy="2003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0x1011ca10</a:t>
              </a:r>
              <a:endParaRPr sz="800">
                <a:latin typeface="Courier New"/>
                <a:ea typeface="Courier New"/>
                <a:cs typeface="Courier New"/>
                <a:sym typeface="Courier New"/>
              </a:endParaRPr>
            </a:p>
          </p:txBody>
        </p:sp>
        <p:sp>
          <p:nvSpPr>
            <p:cNvPr id="75" name="Google Shape;683;p34">
              <a:extLst>
                <a:ext uri="{FF2B5EF4-FFF2-40B4-BE49-F238E27FC236}">
                  <a16:creationId xmlns:a16="http://schemas.microsoft.com/office/drawing/2014/main" id="{1511C8D1-86BA-45E8-BA4C-DCA3E9F362AF}"/>
                </a:ext>
              </a:extLst>
            </p:cNvPr>
            <p:cNvSpPr txBox="1"/>
            <p:nvPr/>
          </p:nvSpPr>
          <p:spPr>
            <a:xfrm>
              <a:off x="11088176" y="2789845"/>
              <a:ext cx="1172661" cy="2003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0x1011ca38</a:t>
              </a:r>
              <a:endParaRPr sz="800">
                <a:latin typeface="Courier New"/>
                <a:ea typeface="Courier New"/>
                <a:cs typeface="Courier New"/>
                <a:sym typeface="Courier New"/>
              </a:endParaRPr>
            </a:p>
          </p:txBody>
        </p:sp>
        <p:sp>
          <p:nvSpPr>
            <p:cNvPr id="76" name="Google Shape;684;p34">
              <a:extLst>
                <a:ext uri="{FF2B5EF4-FFF2-40B4-BE49-F238E27FC236}">
                  <a16:creationId xmlns:a16="http://schemas.microsoft.com/office/drawing/2014/main" id="{ACEC7C93-8B3A-4527-BC77-0967A7121137}"/>
                </a:ext>
              </a:extLst>
            </p:cNvPr>
            <p:cNvSpPr txBox="1"/>
            <p:nvPr/>
          </p:nvSpPr>
          <p:spPr>
            <a:xfrm>
              <a:off x="11088174" y="4181270"/>
              <a:ext cx="1131215" cy="2003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800" dirty="0">
                  <a:latin typeface="Courier New"/>
                  <a:ea typeface="Courier New"/>
                  <a:cs typeface="Courier New"/>
                  <a:sym typeface="Courier New"/>
                </a:rPr>
                <a:t>0x1011ca68</a:t>
              </a:r>
              <a:endParaRPr sz="800" dirty="0">
                <a:latin typeface="Courier New"/>
                <a:ea typeface="Courier New"/>
                <a:cs typeface="Courier New"/>
                <a:sym typeface="Courier New"/>
              </a:endParaRPr>
            </a:p>
          </p:txBody>
        </p:sp>
        <p:sp>
          <p:nvSpPr>
            <p:cNvPr id="77" name="Google Shape;685;p34">
              <a:extLst>
                <a:ext uri="{FF2B5EF4-FFF2-40B4-BE49-F238E27FC236}">
                  <a16:creationId xmlns:a16="http://schemas.microsoft.com/office/drawing/2014/main" id="{AE3DB25C-F87C-4EA9-BB8D-D0E230992E37}"/>
                </a:ext>
              </a:extLst>
            </p:cNvPr>
            <p:cNvSpPr txBox="1"/>
            <p:nvPr/>
          </p:nvSpPr>
          <p:spPr>
            <a:xfrm>
              <a:off x="11066352" y="4748193"/>
              <a:ext cx="1131215" cy="2003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0x1011ca80</a:t>
              </a:r>
              <a:endParaRPr sz="800">
                <a:latin typeface="Courier New"/>
                <a:ea typeface="Courier New"/>
                <a:cs typeface="Courier New"/>
                <a:sym typeface="Courier New"/>
              </a:endParaRPr>
            </a:p>
          </p:txBody>
        </p:sp>
        <p:sp>
          <p:nvSpPr>
            <p:cNvPr id="78" name="Google Shape;685;p34">
              <a:extLst>
                <a:ext uri="{FF2B5EF4-FFF2-40B4-BE49-F238E27FC236}">
                  <a16:creationId xmlns:a16="http://schemas.microsoft.com/office/drawing/2014/main" id="{F49E0D25-F2D9-4D10-876E-2903D7AAE4B2}"/>
                </a:ext>
              </a:extLst>
            </p:cNvPr>
            <p:cNvSpPr txBox="1"/>
            <p:nvPr/>
          </p:nvSpPr>
          <p:spPr>
            <a:xfrm>
              <a:off x="11065101" y="5807794"/>
              <a:ext cx="1131215" cy="2003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800" dirty="0">
                  <a:latin typeface="Courier New"/>
                  <a:ea typeface="Courier New"/>
                  <a:cs typeface="Courier New"/>
                  <a:sym typeface="Courier New"/>
                </a:rPr>
                <a:t>0x1011cac0</a:t>
              </a:r>
              <a:endParaRPr sz="800" dirty="0">
                <a:latin typeface="Courier New"/>
                <a:ea typeface="Courier New"/>
                <a:cs typeface="Courier New"/>
                <a:sym typeface="Courier New"/>
              </a:endParaRPr>
            </a:p>
          </p:txBody>
        </p:sp>
      </p:grpSp>
      <p:sp>
        <p:nvSpPr>
          <p:cNvPr id="79" name="Google Shape;646;p34">
            <a:extLst>
              <a:ext uri="{FF2B5EF4-FFF2-40B4-BE49-F238E27FC236}">
                <a16:creationId xmlns:a16="http://schemas.microsoft.com/office/drawing/2014/main" id="{4F536E5E-9218-453F-95BA-63CB71EA55DD}"/>
              </a:ext>
            </a:extLst>
          </p:cNvPr>
          <p:cNvSpPr/>
          <p:nvPr/>
        </p:nvSpPr>
        <p:spPr>
          <a:xfrm>
            <a:off x="8516086" y="4463557"/>
            <a:ext cx="2544321" cy="200389"/>
          </a:xfrm>
          <a:prstGeom prst="rect">
            <a:avLst/>
          </a:prstGeom>
          <a:solidFill>
            <a:srgbClr val="FFFF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dirty="0">
                <a:latin typeface="Courier New"/>
                <a:ea typeface="Courier New"/>
                <a:cs typeface="Courier New"/>
                <a:sym typeface="Courier New"/>
              </a:rPr>
              <a:t>Guard Pattern</a:t>
            </a:r>
            <a:endParaRPr sz="800" dirty="0">
              <a:latin typeface="Courier New"/>
              <a:ea typeface="Courier New"/>
              <a:cs typeface="Courier New"/>
              <a:sym typeface="Courier New"/>
            </a:endParaRPr>
          </a:p>
        </p:txBody>
      </p:sp>
    </p:spTree>
    <p:extLst>
      <p:ext uri="{BB962C8B-B14F-4D97-AF65-F5344CB8AC3E}">
        <p14:creationId xmlns:p14="http://schemas.microsoft.com/office/powerpoint/2010/main" val="236026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EB63-2BD4-46EB-94DF-44325CBB2D5C}"/>
              </a:ext>
            </a:extLst>
          </p:cNvPr>
          <p:cNvSpPr>
            <a:spLocks noGrp="1"/>
          </p:cNvSpPr>
          <p:nvPr>
            <p:ph type="title"/>
          </p:nvPr>
        </p:nvSpPr>
        <p:spPr/>
        <p:txBody>
          <a:bodyPr/>
          <a:lstStyle/>
          <a:p>
            <a:pPr fontAlgn="ctr"/>
            <a:r>
              <a:rPr lang="en-US" dirty="0">
                <a:solidFill>
                  <a:srgbClr val="000000"/>
                </a:solidFill>
                <a:latin typeface="Calibri"/>
              </a:rPr>
              <a:t>Dynamic Memory Analysis Tools Strategy Summary</a:t>
            </a:r>
          </a:p>
        </p:txBody>
      </p:sp>
      <p:sp>
        <p:nvSpPr>
          <p:cNvPr id="3" name="Content Placeholder 2">
            <a:extLst>
              <a:ext uri="{FF2B5EF4-FFF2-40B4-BE49-F238E27FC236}">
                <a16:creationId xmlns:a16="http://schemas.microsoft.com/office/drawing/2014/main" id="{33A2E743-EF60-403B-ABE3-AC17FB1A134B}"/>
              </a:ext>
            </a:extLst>
          </p:cNvPr>
          <p:cNvSpPr>
            <a:spLocks noGrp="1"/>
          </p:cNvSpPr>
          <p:nvPr>
            <p:ph idx="1"/>
          </p:nvPr>
        </p:nvSpPr>
        <p:spPr>
          <a:xfrm>
            <a:off x="320038" y="935665"/>
            <a:ext cx="11558016" cy="5411971"/>
          </a:xfrm>
        </p:spPr>
        <p:txBody>
          <a:bodyPr/>
          <a:lstStyle/>
          <a:p>
            <a:pPr marL="0" indent="0">
              <a:buNone/>
            </a:pPr>
            <a:r>
              <a:rPr lang="en-US" b="0" dirty="0"/>
              <a:t>The following table provides a quick memory jog of the role of the different tools in the Memory Corruption Detection Tool Strategy for Real Time Embedded Systems:</a:t>
            </a:r>
          </a:p>
          <a:p>
            <a:endParaRPr lang="en-US" b="0" dirty="0"/>
          </a:p>
          <a:p>
            <a:endParaRPr lang="en-US" b="0" dirty="0"/>
          </a:p>
          <a:p>
            <a:endParaRPr lang="en-US" b="0" dirty="0"/>
          </a:p>
        </p:txBody>
      </p:sp>
      <p:graphicFrame>
        <p:nvGraphicFramePr>
          <p:cNvPr id="4" name="Table 3">
            <a:extLst>
              <a:ext uri="{FF2B5EF4-FFF2-40B4-BE49-F238E27FC236}">
                <a16:creationId xmlns:a16="http://schemas.microsoft.com/office/drawing/2014/main" id="{0C058575-4E9C-4A06-B5F9-290B5AC59FE8}"/>
              </a:ext>
            </a:extLst>
          </p:cNvPr>
          <p:cNvGraphicFramePr>
            <a:graphicFrameLocks noGrp="1"/>
          </p:cNvGraphicFramePr>
          <p:nvPr>
            <p:extLst>
              <p:ext uri="{D42A27DB-BD31-4B8C-83A1-F6EECF244321}">
                <p14:modId xmlns:p14="http://schemas.microsoft.com/office/powerpoint/2010/main" val="4211850523"/>
              </p:ext>
            </p:extLst>
          </p:nvPr>
        </p:nvGraphicFramePr>
        <p:xfrm>
          <a:off x="718967" y="1786057"/>
          <a:ext cx="10188519" cy="3302000"/>
        </p:xfrm>
        <a:graphic>
          <a:graphicData uri="http://schemas.openxmlformats.org/drawingml/2006/table">
            <a:tbl>
              <a:tblPr firstRow="1" bandRow="1">
                <a:tableStyleId>{5C22544A-7EE6-4342-B048-85BDC9FD1C3A}</a:tableStyleId>
              </a:tblPr>
              <a:tblGrid>
                <a:gridCol w="3842400">
                  <a:extLst>
                    <a:ext uri="{9D8B030D-6E8A-4147-A177-3AD203B41FA5}">
                      <a16:colId xmlns:a16="http://schemas.microsoft.com/office/drawing/2014/main" val="3410042410"/>
                    </a:ext>
                  </a:extLst>
                </a:gridCol>
                <a:gridCol w="6346119">
                  <a:extLst>
                    <a:ext uri="{9D8B030D-6E8A-4147-A177-3AD203B41FA5}">
                      <a16:colId xmlns:a16="http://schemas.microsoft.com/office/drawing/2014/main" val="2228905472"/>
                    </a:ext>
                  </a:extLst>
                </a:gridCol>
              </a:tblGrid>
              <a:tr h="370840">
                <a:tc>
                  <a:txBody>
                    <a:bodyPr/>
                    <a:lstStyle/>
                    <a:p>
                      <a:r>
                        <a:rPr lang="en-US" dirty="0"/>
                        <a:t>Tool</a:t>
                      </a:r>
                    </a:p>
                  </a:txBody>
                  <a:tcPr/>
                </a:tc>
                <a:tc>
                  <a:txBody>
                    <a:bodyPr/>
                    <a:lstStyle/>
                    <a:p>
                      <a:r>
                        <a:rPr lang="en-US" dirty="0"/>
                        <a:t>Role in Memory Corruption Detection Tool Strategy</a:t>
                      </a:r>
                    </a:p>
                  </a:txBody>
                  <a:tcPr/>
                </a:tc>
                <a:extLst>
                  <a:ext uri="{0D108BD9-81ED-4DB2-BD59-A6C34878D82A}">
                    <a16:rowId xmlns:a16="http://schemas.microsoft.com/office/drawing/2014/main" val="36966746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err="1">
                          <a:solidFill>
                            <a:schemeClr val="dk1"/>
                          </a:solidFill>
                          <a:latin typeface="+mn-lt"/>
                          <a:ea typeface="+mn-ea"/>
                          <a:cs typeface="+mn-cs"/>
                        </a:rPr>
                        <a:t>Valgrind</a:t>
                      </a:r>
                      <a:r>
                        <a:rPr lang="en-US" sz="1800" kern="1200" dirty="0">
                          <a:solidFill>
                            <a:schemeClr val="dk1"/>
                          </a:solidFill>
                          <a:latin typeface="+mn-lt"/>
                          <a:ea typeface="+mn-ea"/>
                          <a:cs typeface="+mn-cs"/>
                        </a:rPr>
                        <a:t> – </a:t>
                      </a:r>
                      <a:r>
                        <a:rPr lang="en-US" sz="1800" kern="1200" dirty="0" err="1">
                          <a:solidFill>
                            <a:schemeClr val="dk1"/>
                          </a:solidFill>
                          <a:latin typeface="+mn-lt"/>
                          <a:ea typeface="+mn-ea"/>
                          <a:cs typeface="+mn-cs"/>
                        </a:rPr>
                        <a:t>Memcheck</a:t>
                      </a:r>
                      <a:endParaRPr lang="en-US" sz="1800" kern="1200" dirty="0">
                        <a:solidFill>
                          <a:schemeClr val="dk1"/>
                        </a:solidFill>
                        <a:latin typeface="+mn-lt"/>
                        <a:ea typeface="+mn-ea"/>
                        <a:cs typeface="+mn-cs"/>
                      </a:endParaRPr>
                    </a:p>
                  </a:txBody>
                  <a:tcPr/>
                </a:tc>
                <a:tc>
                  <a:txBody>
                    <a:bodyPr/>
                    <a:lstStyle/>
                    <a:p>
                      <a:r>
                        <a:rPr lang="en-US" dirty="0"/>
                        <a:t>- Excellent tool</a:t>
                      </a:r>
                    </a:p>
                    <a:p>
                      <a:r>
                        <a:rPr lang="en-US" dirty="0"/>
                        <a:t>- Cannot be used on most real time embedded systems</a:t>
                      </a:r>
                    </a:p>
                  </a:txBody>
                  <a:tcPr/>
                </a:tc>
                <a:extLst>
                  <a:ext uri="{0D108BD9-81ED-4DB2-BD59-A6C34878D82A}">
                    <a16:rowId xmlns:a16="http://schemas.microsoft.com/office/drawing/2014/main" val="30520283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err="1">
                          <a:solidFill>
                            <a:schemeClr val="dk1"/>
                          </a:solidFill>
                          <a:latin typeface="+mn-lt"/>
                          <a:ea typeface="+mn-ea"/>
                          <a:cs typeface="+mn-cs"/>
                        </a:rPr>
                        <a:t>AddressSanitizer</a:t>
                      </a:r>
                      <a:endParaRPr lang="en-US" sz="1800" kern="1200" dirty="0">
                        <a:solidFill>
                          <a:schemeClr val="dk1"/>
                        </a:solidFill>
                        <a:latin typeface="+mn-lt"/>
                        <a:ea typeface="+mn-ea"/>
                        <a:cs typeface="+mn-cs"/>
                      </a:endParaRPr>
                    </a:p>
                  </a:txBody>
                  <a:tcPr/>
                </a:tc>
                <a:tc>
                  <a:txBody>
                    <a:bodyPr/>
                    <a:lstStyle/>
                    <a:p>
                      <a:pPr marL="0" indent="0">
                        <a:buFontTx/>
                        <a:buNone/>
                      </a:pPr>
                      <a:r>
                        <a:rPr lang="en-US" dirty="0"/>
                        <a:t>- Use in SIM test automation</a:t>
                      </a:r>
                    </a:p>
                    <a:p>
                      <a:pPr marL="0" indent="0">
                        <a:buFontTx/>
                        <a:buNone/>
                      </a:pPr>
                      <a:r>
                        <a:rPr lang="en-US" dirty="0"/>
                        <a:t>- Used if memory corruption can be reproduced on SIM</a:t>
                      </a:r>
                    </a:p>
                  </a:txBody>
                  <a:tcPr/>
                </a:tc>
                <a:extLst>
                  <a:ext uri="{0D108BD9-81ED-4DB2-BD59-A6C34878D82A}">
                    <a16:rowId xmlns:a16="http://schemas.microsoft.com/office/drawing/2014/main" val="10495529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Data Watch</a:t>
                      </a:r>
                    </a:p>
                  </a:txBody>
                  <a:tcPr/>
                </a:tc>
                <a:tc>
                  <a:txBody>
                    <a:bodyPr/>
                    <a:lstStyle/>
                    <a:p>
                      <a:r>
                        <a:rPr lang="en-US" dirty="0"/>
                        <a:t>- Chasing memory corruption issues on the product</a:t>
                      </a:r>
                    </a:p>
                  </a:txBody>
                  <a:tcPr/>
                </a:tc>
                <a:extLst>
                  <a:ext uri="{0D108BD9-81ED-4DB2-BD59-A6C34878D82A}">
                    <a16:rowId xmlns:a16="http://schemas.microsoft.com/office/drawing/2014/main" val="28358406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Electric Fence</a:t>
                      </a:r>
                    </a:p>
                  </a:txBody>
                  <a:tcPr/>
                </a:tc>
                <a:tc>
                  <a:txBody>
                    <a:bodyPr/>
                    <a:lstStyle/>
                    <a:p>
                      <a:r>
                        <a:rPr lang="en-US" dirty="0"/>
                        <a:t>- Chasing low occurrence heap memory corruption observed in Product Verification</a:t>
                      </a:r>
                    </a:p>
                  </a:txBody>
                  <a:tcPr/>
                </a:tc>
                <a:extLst>
                  <a:ext uri="{0D108BD9-81ED-4DB2-BD59-A6C34878D82A}">
                    <a16:rowId xmlns:a16="http://schemas.microsoft.com/office/drawing/2014/main" val="32588814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Calibri"/>
                        </a:rPr>
                        <a:t>4-Byte H</a:t>
                      </a:r>
                      <a:r>
                        <a:rPr lang="en-US" sz="1800" kern="1200" dirty="0">
                          <a:solidFill>
                            <a:schemeClr val="dk1"/>
                          </a:solidFill>
                          <a:latin typeface="+mn-lt"/>
                          <a:ea typeface="+mn-ea"/>
                          <a:cs typeface="+mn-cs"/>
                        </a:rPr>
                        <a:t>eap Memory Guard Pattern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 a "Canary in the Coal Mine" mechanism for heap memory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 Always on in Product Verification</a:t>
                      </a:r>
                    </a:p>
                  </a:txBody>
                  <a:tcPr/>
                </a:tc>
                <a:extLst>
                  <a:ext uri="{0D108BD9-81ED-4DB2-BD59-A6C34878D82A}">
                    <a16:rowId xmlns:a16="http://schemas.microsoft.com/office/drawing/2014/main" val="1685508371"/>
                  </a:ext>
                </a:extLst>
              </a:tr>
            </a:tbl>
          </a:graphicData>
        </a:graphic>
      </p:graphicFrame>
    </p:spTree>
    <p:extLst>
      <p:ext uri="{BB962C8B-B14F-4D97-AF65-F5344CB8AC3E}">
        <p14:creationId xmlns:p14="http://schemas.microsoft.com/office/powerpoint/2010/main" val="393085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EB63-2BD4-46EB-94DF-44325CBB2D5C}"/>
              </a:ext>
            </a:extLst>
          </p:cNvPr>
          <p:cNvSpPr>
            <a:spLocks noGrp="1"/>
          </p:cNvSpPr>
          <p:nvPr>
            <p:ph type="title"/>
          </p:nvPr>
        </p:nvSpPr>
        <p:spPr/>
        <p:txBody>
          <a:bodyPr/>
          <a:lstStyle/>
          <a:p>
            <a:pPr fontAlgn="ctr"/>
            <a:r>
              <a:rPr lang="en-US" dirty="0">
                <a:solidFill>
                  <a:srgbClr val="000000"/>
                </a:solidFill>
                <a:latin typeface="Calibri"/>
              </a:rPr>
              <a:t>Dynamic Memory Analysis Tools Strategy Summary - Gaps</a:t>
            </a:r>
          </a:p>
        </p:txBody>
      </p:sp>
      <p:sp>
        <p:nvSpPr>
          <p:cNvPr id="3" name="Content Placeholder 2">
            <a:extLst>
              <a:ext uri="{FF2B5EF4-FFF2-40B4-BE49-F238E27FC236}">
                <a16:creationId xmlns:a16="http://schemas.microsoft.com/office/drawing/2014/main" id="{33A2E743-EF60-403B-ABE3-AC17FB1A134B}"/>
              </a:ext>
            </a:extLst>
          </p:cNvPr>
          <p:cNvSpPr>
            <a:spLocks noGrp="1"/>
          </p:cNvSpPr>
          <p:nvPr>
            <p:ph idx="1"/>
          </p:nvPr>
        </p:nvSpPr>
        <p:spPr>
          <a:xfrm>
            <a:off x="320038" y="935665"/>
            <a:ext cx="11558016" cy="5411971"/>
          </a:xfrm>
        </p:spPr>
        <p:txBody>
          <a:bodyPr/>
          <a:lstStyle/>
          <a:p>
            <a:pPr marL="0" indent="0">
              <a:buNone/>
            </a:pPr>
            <a:r>
              <a:rPr lang="en-US" b="0" dirty="0"/>
              <a:t>This presentation described the Dynamic Memory Analysis Tools Strategy for Real Time Embedded Systems. The strategy is very good in battling memory corruption bugs. There are weakness with all strategies. The following the biggest exposure with this strategy:</a:t>
            </a:r>
          </a:p>
          <a:p>
            <a:pPr lvl="1"/>
            <a:r>
              <a:rPr lang="en-US" b="1" dirty="0"/>
              <a:t>A low frequency of occurrence issue observed in Product Verification and the issue is not heap related</a:t>
            </a:r>
          </a:p>
          <a:p>
            <a:pPr lvl="1"/>
            <a:endParaRPr lang="en-US" dirty="0"/>
          </a:p>
          <a:p>
            <a:pPr marL="0" indent="0">
              <a:buNone/>
            </a:pPr>
            <a:r>
              <a:rPr lang="en-US" b="0" dirty="0"/>
              <a:t>For this type of issues GDB Python scripts may be the best tool to help resolve.</a:t>
            </a:r>
          </a:p>
          <a:p>
            <a:endParaRPr lang="en-US" b="0" dirty="0"/>
          </a:p>
          <a:p>
            <a:endParaRPr lang="en-US" b="0" dirty="0"/>
          </a:p>
          <a:p>
            <a:endParaRPr lang="en-US" b="0" dirty="0"/>
          </a:p>
        </p:txBody>
      </p:sp>
    </p:spTree>
    <p:extLst>
      <p:ext uri="{BB962C8B-B14F-4D97-AF65-F5344CB8AC3E}">
        <p14:creationId xmlns:p14="http://schemas.microsoft.com/office/powerpoint/2010/main" val="404500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EB63-2BD4-46EB-94DF-44325CBB2D5C}"/>
              </a:ext>
            </a:extLst>
          </p:cNvPr>
          <p:cNvSpPr>
            <a:spLocks noGrp="1"/>
          </p:cNvSpPr>
          <p:nvPr>
            <p:ph type="title"/>
          </p:nvPr>
        </p:nvSpPr>
        <p:spPr/>
        <p:txBody>
          <a:bodyPr/>
          <a:lstStyle/>
          <a:p>
            <a:r>
              <a:rPr lang="en-US" dirty="0"/>
              <a:t>Memory Analysis Tools</a:t>
            </a:r>
          </a:p>
        </p:txBody>
      </p:sp>
      <p:sp>
        <p:nvSpPr>
          <p:cNvPr id="3" name="Content Placeholder 2">
            <a:extLst>
              <a:ext uri="{FF2B5EF4-FFF2-40B4-BE49-F238E27FC236}">
                <a16:creationId xmlns:a16="http://schemas.microsoft.com/office/drawing/2014/main" id="{33A2E743-EF60-403B-ABE3-AC17FB1A134B}"/>
              </a:ext>
            </a:extLst>
          </p:cNvPr>
          <p:cNvSpPr>
            <a:spLocks noGrp="1"/>
          </p:cNvSpPr>
          <p:nvPr>
            <p:ph idx="1"/>
          </p:nvPr>
        </p:nvSpPr>
        <p:spPr/>
        <p:txBody>
          <a:bodyPr/>
          <a:lstStyle/>
          <a:p>
            <a:pPr marL="0" indent="0">
              <a:buNone/>
            </a:pPr>
            <a:r>
              <a:rPr lang="en-US" b="0" dirty="0"/>
              <a:t>This presentation will discuss two types of Memory Analysis Tools:</a:t>
            </a:r>
          </a:p>
          <a:p>
            <a:pPr lvl="1"/>
            <a:r>
              <a:rPr lang="en-US" dirty="0"/>
              <a:t>Memory corruption detection tools</a:t>
            </a:r>
          </a:p>
          <a:p>
            <a:pPr lvl="1"/>
            <a:r>
              <a:rPr lang="en-US" dirty="0"/>
              <a:t>Memory leak detection tools</a:t>
            </a:r>
          </a:p>
          <a:p>
            <a:pPr lvl="1"/>
            <a:endParaRPr lang="en-US" dirty="0"/>
          </a:p>
          <a:p>
            <a:pPr marL="0" indent="0">
              <a:buNone/>
            </a:pPr>
            <a:r>
              <a:rPr lang="en-US" b="0" dirty="0"/>
              <a:t>This presentation will discuss these two types of Memory Analysis Tools from a real time embedded systems perspective.</a:t>
            </a:r>
          </a:p>
          <a:p>
            <a:pPr marL="0" indent="0">
              <a:buNone/>
            </a:pPr>
            <a:r>
              <a:rPr lang="en-US" b="0" dirty="0"/>
              <a:t> </a:t>
            </a:r>
          </a:p>
        </p:txBody>
      </p:sp>
    </p:spTree>
    <p:extLst>
      <p:ext uri="{BB962C8B-B14F-4D97-AF65-F5344CB8AC3E}">
        <p14:creationId xmlns:p14="http://schemas.microsoft.com/office/powerpoint/2010/main" val="31391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EB63-2BD4-46EB-94DF-44325CBB2D5C}"/>
              </a:ext>
            </a:extLst>
          </p:cNvPr>
          <p:cNvSpPr>
            <a:spLocks noGrp="1"/>
          </p:cNvSpPr>
          <p:nvPr>
            <p:ph type="title"/>
          </p:nvPr>
        </p:nvSpPr>
        <p:spPr/>
        <p:txBody>
          <a:bodyPr/>
          <a:lstStyle/>
          <a:p>
            <a:pPr fontAlgn="ctr"/>
            <a:r>
              <a:rPr lang="en-US" dirty="0">
                <a:solidFill>
                  <a:srgbClr val="000000"/>
                </a:solidFill>
                <a:latin typeface="Calibri"/>
              </a:rPr>
              <a:t>GDB Python Scripts</a:t>
            </a:r>
          </a:p>
        </p:txBody>
      </p:sp>
      <p:sp>
        <p:nvSpPr>
          <p:cNvPr id="3" name="Content Placeholder 2">
            <a:extLst>
              <a:ext uri="{FF2B5EF4-FFF2-40B4-BE49-F238E27FC236}">
                <a16:creationId xmlns:a16="http://schemas.microsoft.com/office/drawing/2014/main" id="{33A2E743-EF60-403B-ABE3-AC17FB1A134B}"/>
              </a:ext>
            </a:extLst>
          </p:cNvPr>
          <p:cNvSpPr>
            <a:spLocks noGrp="1"/>
          </p:cNvSpPr>
          <p:nvPr>
            <p:ph idx="1"/>
          </p:nvPr>
        </p:nvSpPr>
        <p:spPr>
          <a:xfrm>
            <a:off x="320038" y="723018"/>
            <a:ext cx="7159412" cy="5688415"/>
          </a:xfrm>
        </p:spPr>
        <p:txBody>
          <a:bodyPr/>
          <a:lstStyle/>
          <a:p>
            <a:pPr marL="0" indent="0">
              <a:buNone/>
            </a:pPr>
            <a:r>
              <a:rPr lang="en-US" b="0" dirty="0"/>
              <a:t>Tool Description</a:t>
            </a:r>
          </a:p>
          <a:p>
            <a:pPr lvl="1"/>
            <a:r>
              <a:rPr lang="en-US" dirty="0">
                <a:solidFill>
                  <a:srgbClr val="000000"/>
                </a:solidFill>
                <a:latin typeface="Calibri"/>
              </a:rPr>
              <a:t>GDB Python scripts can be used to analyze a CORE file or on a live system to help understand a memory corruption issue. </a:t>
            </a:r>
            <a:endParaRPr lang="en-US" b="0" dirty="0"/>
          </a:p>
          <a:p>
            <a:pPr marL="0" indent="0">
              <a:buNone/>
            </a:pPr>
            <a:r>
              <a:rPr lang="en-US" b="0" dirty="0"/>
              <a:t>Tool's Value</a:t>
            </a:r>
          </a:p>
          <a:p>
            <a:pPr lvl="1"/>
            <a:r>
              <a:rPr lang="en-US" b="1" dirty="0">
                <a:solidFill>
                  <a:srgbClr val="000000"/>
                </a:solidFill>
                <a:latin typeface="Calibri"/>
              </a:rPr>
              <a:t>For some issue all you have is CORE Dump</a:t>
            </a:r>
            <a:r>
              <a:rPr lang="en-US" dirty="0">
                <a:solidFill>
                  <a:srgbClr val="000000"/>
                </a:solidFill>
                <a:latin typeface="Calibri"/>
              </a:rPr>
              <a:t>. In this case GDB scripts are the best tool you have.</a:t>
            </a:r>
          </a:p>
          <a:p>
            <a:pPr lvl="1"/>
            <a:r>
              <a:rPr lang="en-US" b="0" dirty="0">
                <a:solidFill>
                  <a:srgbClr val="000000"/>
                </a:solidFill>
                <a:latin typeface="Calibri"/>
              </a:rPr>
              <a:t>The memory corruption may occur at very low frequency. In this case the above Dynamic Memory Analysis tools may not be effective. When the memory corruption does occur GDB scripts are the best tool you have for effective post analysis.</a:t>
            </a:r>
          </a:p>
          <a:p>
            <a:pPr lvl="1"/>
            <a:r>
              <a:rPr lang="en-US" b="0" dirty="0">
                <a:solidFill>
                  <a:srgbClr val="000000"/>
                </a:solidFill>
                <a:latin typeface="Calibri"/>
              </a:rPr>
              <a:t>Scripts</a:t>
            </a:r>
            <a:r>
              <a:rPr lang="en-US" dirty="0">
                <a:solidFill>
                  <a:srgbClr val="000000"/>
                </a:solidFill>
                <a:latin typeface="Calibri"/>
              </a:rPr>
              <a:t> which help in this analysis:</a:t>
            </a:r>
          </a:p>
          <a:p>
            <a:pPr lvl="2"/>
            <a:r>
              <a:rPr lang="en-US" sz="1400" b="0" dirty="0">
                <a:solidFill>
                  <a:srgbClr val="000000"/>
                </a:solidFill>
                <a:latin typeface="Calibri"/>
              </a:rPr>
              <a:t>Heap Walk</a:t>
            </a:r>
          </a:p>
          <a:p>
            <a:pPr lvl="2"/>
            <a:r>
              <a:rPr lang="en-US" sz="1400" dirty="0">
                <a:solidFill>
                  <a:srgbClr val="000000"/>
                </a:solidFill>
                <a:latin typeface="Calibri"/>
              </a:rPr>
              <a:t>Heap </a:t>
            </a:r>
            <a:r>
              <a:rPr lang="en-US" sz="1400" dirty="0" err="1">
                <a:solidFill>
                  <a:srgbClr val="000000"/>
                </a:solidFill>
                <a:latin typeface="Calibri"/>
              </a:rPr>
              <a:t>memblk</a:t>
            </a:r>
            <a:r>
              <a:rPr lang="en-US" sz="1400" dirty="0">
                <a:solidFill>
                  <a:srgbClr val="000000"/>
                </a:solidFill>
                <a:latin typeface="Calibri"/>
              </a:rPr>
              <a:t> check</a:t>
            </a:r>
          </a:p>
          <a:p>
            <a:pPr lvl="2"/>
            <a:r>
              <a:rPr lang="en-US" sz="1400" b="0" dirty="0">
                <a:solidFill>
                  <a:srgbClr val="000000"/>
                </a:solidFill>
                <a:latin typeface="Calibri"/>
              </a:rPr>
              <a:t>Heap </a:t>
            </a:r>
            <a:r>
              <a:rPr lang="en-US" sz="1400" b="0" dirty="0" err="1">
                <a:solidFill>
                  <a:srgbClr val="000000"/>
                </a:solidFill>
                <a:latin typeface="Calibri"/>
              </a:rPr>
              <a:t>memblk</a:t>
            </a:r>
            <a:r>
              <a:rPr lang="en-US" sz="1400" b="0" dirty="0">
                <a:solidFill>
                  <a:srgbClr val="000000"/>
                </a:solidFill>
                <a:latin typeface="Calibri"/>
              </a:rPr>
              <a:t> owner</a:t>
            </a:r>
          </a:p>
          <a:p>
            <a:pPr lvl="2"/>
            <a:r>
              <a:rPr lang="en-US" sz="1400" dirty="0">
                <a:solidFill>
                  <a:srgbClr val="000000"/>
                </a:solidFill>
                <a:latin typeface="Calibri"/>
              </a:rPr>
              <a:t>Stack Walk</a:t>
            </a:r>
            <a:endParaRPr lang="en-US" sz="1400" b="0" dirty="0">
              <a:solidFill>
                <a:srgbClr val="000000"/>
              </a:solidFill>
              <a:latin typeface="Calibri"/>
            </a:endParaRPr>
          </a:p>
          <a:p>
            <a:pPr lvl="2"/>
            <a:r>
              <a:rPr lang="en-US" sz="1400" dirty="0">
                <a:solidFill>
                  <a:srgbClr val="000000"/>
                </a:solidFill>
                <a:latin typeface="Calibri"/>
              </a:rPr>
              <a:t>Stack Unwind </a:t>
            </a:r>
            <a:r>
              <a:rPr lang="en-US" sz="1400" b="1" dirty="0">
                <a:solidFill>
                  <a:srgbClr val="000000"/>
                </a:solidFill>
                <a:latin typeface="Calibri"/>
              </a:rPr>
              <a:t>(helps in the presence of memory corruption of the stack)</a:t>
            </a:r>
          </a:p>
          <a:p>
            <a:pPr lvl="2"/>
            <a:r>
              <a:rPr lang="en-US" sz="1400" dirty="0">
                <a:solidFill>
                  <a:srgbClr val="000000"/>
                </a:solidFill>
                <a:latin typeface="Calibri"/>
              </a:rPr>
              <a:t>Memory find</a:t>
            </a:r>
          </a:p>
          <a:p>
            <a:pPr lvl="2"/>
            <a:r>
              <a:rPr lang="en-US" sz="1400" dirty="0">
                <a:solidFill>
                  <a:srgbClr val="000000"/>
                </a:solidFill>
                <a:latin typeface="Calibri"/>
              </a:rPr>
              <a:t>Memory </a:t>
            </a:r>
            <a:r>
              <a:rPr lang="en-US" sz="1400" dirty="0" err="1">
                <a:solidFill>
                  <a:srgbClr val="000000"/>
                </a:solidFill>
                <a:latin typeface="Calibri"/>
              </a:rPr>
              <a:t>segfind</a:t>
            </a:r>
            <a:endParaRPr lang="en-US" sz="1400" b="0" dirty="0"/>
          </a:p>
          <a:p>
            <a:pPr marL="0" indent="0">
              <a:buNone/>
            </a:pPr>
            <a:r>
              <a:rPr lang="en-US" b="0" dirty="0"/>
              <a:t>Tool's Shortcomings</a:t>
            </a:r>
          </a:p>
          <a:p>
            <a:pPr lvl="1" fontAlgn="t"/>
            <a:r>
              <a:rPr lang="en-US" dirty="0">
                <a:solidFill>
                  <a:srgbClr val="000000"/>
                </a:solidFill>
                <a:latin typeface="Calibri"/>
              </a:rPr>
              <a:t>There are limited open source GDB Python scripts</a:t>
            </a:r>
          </a:p>
          <a:p>
            <a:endParaRPr lang="en-US" b="0" dirty="0"/>
          </a:p>
          <a:p>
            <a:endParaRPr lang="en-US" b="0" dirty="0"/>
          </a:p>
          <a:p>
            <a:endParaRPr lang="en-US" b="0" dirty="0"/>
          </a:p>
          <a:p>
            <a:endParaRPr lang="en-US" b="0" dirty="0"/>
          </a:p>
          <a:p>
            <a:endParaRPr lang="en-US" b="0" dirty="0"/>
          </a:p>
          <a:p>
            <a:endParaRPr lang="en-US" b="0" dirty="0"/>
          </a:p>
          <a:p>
            <a:endParaRPr lang="en-US" b="0" dirty="0"/>
          </a:p>
        </p:txBody>
      </p:sp>
      <p:grpSp>
        <p:nvGrpSpPr>
          <p:cNvPr id="4" name="Group 3">
            <a:extLst>
              <a:ext uri="{FF2B5EF4-FFF2-40B4-BE49-F238E27FC236}">
                <a16:creationId xmlns:a16="http://schemas.microsoft.com/office/drawing/2014/main" id="{4F33D413-45B2-49F7-B3CF-44E2AE69671E}"/>
              </a:ext>
            </a:extLst>
          </p:cNvPr>
          <p:cNvGrpSpPr/>
          <p:nvPr/>
        </p:nvGrpSpPr>
        <p:grpSpPr>
          <a:xfrm>
            <a:off x="7479450" y="446567"/>
            <a:ext cx="4455400" cy="5603359"/>
            <a:chOff x="5047525" y="926022"/>
            <a:chExt cx="3453700" cy="4060778"/>
          </a:xfrm>
        </p:grpSpPr>
        <p:sp>
          <p:nvSpPr>
            <p:cNvPr id="5" name="Google Shape;272;p26">
              <a:extLst>
                <a:ext uri="{FF2B5EF4-FFF2-40B4-BE49-F238E27FC236}">
                  <a16:creationId xmlns:a16="http://schemas.microsoft.com/office/drawing/2014/main" id="{19E903FB-7DFE-4849-BFDD-572752125116}"/>
                </a:ext>
              </a:extLst>
            </p:cNvPr>
            <p:cNvSpPr/>
            <p:nvPr/>
          </p:nvSpPr>
          <p:spPr>
            <a:xfrm>
              <a:off x="6240925" y="2287100"/>
              <a:ext cx="1994400" cy="442800"/>
            </a:xfrm>
            <a:prstGeom prst="rect">
              <a:avLst/>
            </a:prstGeom>
            <a:solidFill>
              <a:srgbClr val="FFF2CC"/>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saved registers</a:t>
              </a:r>
              <a:endParaRPr sz="800">
                <a:latin typeface="Courier New"/>
                <a:ea typeface="Courier New"/>
                <a:cs typeface="Courier New"/>
                <a:sym typeface="Courier New"/>
              </a:endParaRPr>
            </a:p>
          </p:txBody>
        </p:sp>
        <p:sp>
          <p:nvSpPr>
            <p:cNvPr id="6" name="Google Shape;273;p26">
              <a:extLst>
                <a:ext uri="{FF2B5EF4-FFF2-40B4-BE49-F238E27FC236}">
                  <a16:creationId xmlns:a16="http://schemas.microsoft.com/office/drawing/2014/main" id="{EC84533E-EFA9-47FE-AD64-9FE717FB1759}"/>
                </a:ext>
              </a:extLst>
            </p:cNvPr>
            <p:cNvSpPr/>
            <p:nvPr/>
          </p:nvSpPr>
          <p:spPr>
            <a:xfrm>
              <a:off x="6240925" y="1673288"/>
              <a:ext cx="1994400" cy="613800"/>
            </a:xfrm>
            <a:prstGeom prst="rect">
              <a:avLst/>
            </a:prstGeom>
            <a:solidFill>
              <a:srgbClr val="FFF2CC"/>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local variables</a:t>
              </a:r>
              <a:endParaRPr sz="800">
                <a:latin typeface="Courier New"/>
                <a:ea typeface="Courier New"/>
                <a:cs typeface="Courier New"/>
                <a:sym typeface="Courier New"/>
              </a:endParaRPr>
            </a:p>
          </p:txBody>
        </p:sp>
        <p:sp>
          <p:nvSpPr>
            <p:cNvPr id="7" name="Google Shape;274;p26">
              <a:extLst>
                <a:ext uri="{FF2B5EF4-FFF2-40B4-BE49-F238E27FC236}">
                  <a16:creationId xmlns:a16="http://schemas.microsoft.com/office/drawing/2014/main" id="{0F3E51A9-3285-43E2-8B7D-470AC70E69FF}"/>
                </a:ext>
              </a:extLst>
            </p:cNvPr>
            <p:cNvSpPr/>
            <p:nvPr/>
          </p:nvSpPr>
          <p:spPr>
            <a:xfrm>
              <a:off x="6240925" y="1496320"/>
              <a:ext cx="1994400" cy="189000"/>
            </a:xfrm>
            <a:prstGeom prst="rect">
              <a:avLst/>
            </a:prstGeom>
            <a:solidFill>
              <a:srgbClr val="FFF2CC"/>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return address</a:t>
              </a:r>
              <a:endParaRPr sz="800">
                <a:latin typeface="Courier New"/>
                <a:ea typeface="Courier New"/>
                <a:cs typeface="Courier New"/>
                <a:sym typeface="Courier New"/>
              </a:endParaRPr>
            </a:p>
          </p:txBody>
        </p:sp>
        <p:sp>
          <p:nvSpPr>
            <p:cNvPr id="8" name="Google Shape;275;p26">
              <a:extLst>
                <a:ext uri="{FF2B5EF4-FFF2-40B4-BE49-F238E27FC236}">
                  <a16:creationId xmlns:a16="http://schemas.microsoft.com/office/drawing/2014/main" id="{9D6E96F1-D631-4D11-9C01-916C444E5A99}"/>
                </a:ext>
              </a:extLst>
            </p:cNvPr>
            <p:cNvSpPr/>
            <p:nvPr/>
          </p:nvSpPr>
          <p:spPr>
            <a:xfrm>
              <a:off x="6240931" y="1496325"/>
              <a:ext cx="1994400" cy="12336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8;p26">
              <a:extLst>
                <a:ext uri="{FF2B5EF4-FFF2-40B4-BE49-F238E27FC236}">
                  <a16:creationId xmlns:a16="http://schemas.microsoft.com/office/drawing/2014/main" id="{F4D4A199-E0CA-44B5-A211-4422058CC8D3}"/>
                </a:ext>
              </a:extLst>
            </p:cNvPr>
            <p:cNvSpPr/>
            <p:nvPr/>
          </p:nvSpPr>
          <p:spPr>
            <a:xfrm>
              <a:off x="6240925" y="1307322"/>
              <a:ext cx="1994400" cy="1890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previous stack pointer</a:t>
              </a:r>
              <a:endParaRPr sz="800">
                <a:latin typeface="Courier New"/>
                <a:ea typeface="Courier New"/>
                <a:cs typeface="Courier New"/>
                <a:sym typeface="Courier New"/>
              </a:endParaRPr>
            </a:p>
          </p:txBody>
        </p:sp>
        <p:cxnSp>
          <p:nvCxnSpPr>
            <p:cNvPr id="10" name="Google Shape;279;p26">
              <a:extLst>
                <a:ext uri="{FF2B5EF4-FFF2-40B4-BE49-F238E27FC236}">
                  <a16:creationId xmlns:a16="http://schemas.microsoft.com/office/drawing/2014/main" id="{FC436138-A9C8-48D8-BE2C-BC8CFFA9AA78}"/>
                </a:ext>
              </a:extLst>
            </p:cNvPr>
            <p:cNvCxnSpPr>
              <a:endCxn id="9" idx="1"/>
            </p:cNvCxnSpPr>
            <p:nvPr/>
          </p:nvCxnSpPr>
          <p:spPr>
            <a:xfrm>
              <a:off x="5744125" y="1401822"/>
              <a:ext cx="496800" cy="0"/>
            </a:xfrm>
            <a:prstGeom prst="straightConnector1">
              <a:avLst/>
            </a:prstGeom>
            <a:noFill/>
            <a:ln w="19050" cap="flat" cmpd="sng">
              <a:solidFill>
                <a:schemeClr val="dk2"/>
              </a:solidFill>
              <a:prstDash val="solid"/>
              <a:round/>
              <a:headEnd type="none" w="med" len="med"/>
              <a:tailEnd type="triangle" w="med" len="med"/>
            </a:ln>
          </p:spPr>
        </p:cxnSp>
        <p:sp>
          <p:nvSpPr>
            <p:cNvPr id="11" name="Google Shape;280;p26">
              <a:extLst>
                <a:ext uri="{FF2B5EF4-FFF2-40B4-BE49-F238E27FC236}">
                  <a16:creationId xmlns:a16="http://schemas.microsoft.com/office/drawing/2014/main" id="{34A1CC26-BD81-4735-82B8-E65DA07822C3}"/>
                </a:ext>
              </a:extLst>
            </p:cNvPr>
            <p:cNvSpPr/>
            <p:nvPr/>
          </p:nvSpPr>
          <p:spPr>
            <a:xfrm>
              <a:off x="8237070" y="2918950"/>
              <a:ext cx="261600" cy="1317211"/>
            </a:xfrm>
            <a:custGeom>
              <a:avLst/>
              <a:gdLst/>
              <a:ahLst/>
              <a:cxnLst/>
              <a:rect l="l" t="t" r="r" b="b"/>
              <a:pathLst>
                <a:path w="10464" h="63259" extrusionOk="0">
                  <a:moveTo>
                    <a:pt x="0" y="0"/>
                  </a:moveTo>
                  <a:lnTo>
                    <a:pt x="10464" y="0"/>
                  </a:lnTo>
                  <a:lnTo>
                    <a:pt x="10464" y="63259"/>
                  </a:lnTo>
                  <a:lnTo>
                    <a:pt x="0" y="63259"/>
                  </a:lnTo>
                </a:path>
              </a:pathLst>
            </a:custGeom>
            <a:noFill/>
            <a:ln w="19050" cap="flat" cmpd="sng">
              <a:solidFill>
                <a:schemeClr val="dk2"/>
              </a:solidFill>
              <a:prstDash val="solid"/>
              <a:round/>
              <a:headEnd type="none" w="med" len="med"/>
              <a:tailEnd type="none" w="med" len="med"/>
            </a:ln>
          </p:spPr>
        </p:sp>
        <p:sp>
          <p:nvSpPr>
            <p:cNvPr id="12" name="Google Shape;281;p26">
              <a:extLst>
                <a:ext uri="{FF2B5EF4-FFF2-40B4-BE49-F238E27FC236}">
                  <a16:creationId xmlns:a16="http://schemas.microsoft.com/office/drawing/2014/main" id="{45993BDA-0DF8-4772-89D4-C69881607C36}"/>
                </a:ext>
              </a:extLst>
            </p:cNvPr>
            <p:cNvSpPr/>
            <p:nvPr/>
          </p:nvSpPr>
          <p:spPr>
            <a:xfrm>
              <a:off x="8250500" y="1640925"/>
              <a:ext cx="0" cy="0"/>
            </a:xfrm>
            <a:prstGeom prst="arc">
              <a:avLst>
                <a:gd name="adj1" fmla="val 0"/>
                <a:gd name="adj2" fmla="val 5476388"/>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2;p26">
              <a:extLst>
                <a:ext uri="{FF2B5EF4-FFF2-40B4-BE49-F238E27FC236}">
                  <a16:creationId xmlns:a16="http://schemas.microsoft.com/office/drawing/2014/main" id="{0DA55F8D-FD9F-445B-BB42-F79A83647B3E}"/>
                </a:ext>
              </a:extLst>
            </p:cNvPr>
            <p:cNvSpPr/>
            <p:nvPr/>
          </p:nvSpPr>
          <p:spPr>
            <a:xfrm>
              <a:off x="8237075" y="1496325"/>
              <a:ext cx="261600" cy="1342356"/>
            </a:xfrm>
            <a:custGeom>
              <a:avLst/>
              <a:gdLst/>
              <a:ahLst/>
              <a:cxnLst/>
              <a:rect l="l" t="t" r="r" b="b"/>
              <a:pathLst>
                <a:path w="10464" h="63259" extrusionOk="0">
                  <a:moveTo>
                    <a:pt x="0" y="0"/>
                  </a:moveTo>
                  <a:lnTo>
                    <a:pt x="10464" y="0"/>
                  </a:lnTo>
                  <a:lnTo>
                    <a:pt x="10464" y="63259"/>
                  </a:lnTo>
                  <a:lnTo>
                    <a:pt x="0" y="63259"/>
                  </a:lnTo>
                </a:path>
              </a:pathLst>
            </a:custGeom>
            <a:noFill/>
            <a:ln w="19050" cap="flat" cmpd="sng">
              <a:solidFill>
                <a:schemeClr val="dk2"/>
              </a:solidFill>
              <a:prstDash val="solid"/>
              <a:round/>
              <a:headEnd type="none" w="med" len="med"/>
              <a:tailEnd type="none" w="med" len="med"/>
            </a:ln>
          </p:spPr>
        </p:sp>
        <p:cxnSp>
          <p:nvCxnSpPr>
            <p:cNvPr id="14" name="Google Shape;283;p26">
              <a:extLst>
                <a:ext uri="{FF2B5EF4-FFF2-40B4-BE49-F238E27FC236}">
                  <a16:creationId xmlns:a16="http://schemas.microsoft.com/office/drawing/2014/main" id="{6C49DFC7-6294-4677-AD9D-5D9954814691}"/>
                </a:ext>
              </a:extLst>
            </p:cNvPr>
            <p:cNvCxnSpPr/>
            <p:nvPr/>
          </p:nvCxnSpPr>
          <p:spPr>
            <a:xfrm rot="10800000">
              <a:off x="8234525" y="2838738"/>
              <a:ext cx="266700" cy="0"/>
            </a:xfrm>
            <a:prstGeom prst="straightConnector1">
              <a:avLst/>
            </a:prstGeom>
            <a:noFill/>
            <a:ln w="19050" cap="flat" cmpd="sng">
              <a:solidFill>
                <a:schemeClr val="dk2"/>
              </a:solidFill>
              <a:prstDash val="solid"/>
              <a:round/>
              <a:headEnd type="none" w="med" len="med"/>
              <a:tailEnd type="triangle" w="med" len="med"/>
            </a:ln>
          </p:spPr>
        </p:cxnSp>
        <p:cxnSp>
          <p:nvCxnSpPr>
            <p:cNvPr id="15" name="Google Shape;284;p26">
              <a:extLst>
                <a:ext uri="{FF2B5EF4-FFF2-40B4-BE49-F238E27FC236}">
                  <a16:creationId xmlns:a16="http://schemas.microsoft.com/office/drawing/2014/main" id="{3A2D197F-B4D5-485E-8B12-B6771C6FAE8A}"/>
                </a:ext>
              </a:extLst>
            </p:cNvPr>
            <p:cNvCxnSpPr/>
            <p:nvPr/>
          </p:nvCxnSpPr>
          <p:spPr>
            <a:xfrm rot="10800000">
              <a:off x="8234525" y="4236138"/>
              <a:ext cx="266700" cy="0"/>
            </a:xfrm>
            <a:prstGeom prst="straightConnector1">
              <a:avLst/>
            </a:prstGeom>
            <a:noFill/>
            <a:ln w="19050" cap="flat" cmpd="sng">
              <a:solidFill>
                <a:schemeClr val="dk2"/>
              </a:solidFill>
              <a:prstDash val="solid"/>
              <a:round/>
              <a:headEnd type="none" w="med" len="med"/>
              <a:tailEnd type="triangle" w="med" len="med"/>
            </a:ln>
          </p:spPr>
        </p:cxnSp>
        <p:sp>
          <p:nvSpPr>
            <p:cNvPr id="16" name="Google Shape;285;p26">
              <a:extLst>
                <a:ext uri="{FF2B5EF4-FFF2-40B4-BE49-F238E27FC236}">
                  <a16:creationId xmlns:a16="http://schemas.microsoft.com/office/drawing/2014/main" id="{8E5AFBB0-68BC-4DA2-98ED-C6B14D6FD599}"/>
                </a:ext>
              </a:extLst>
            </p:cNvPr>
            <p:cNvSpPr/>
            <p:nvPr/>
          </p:nvSpPr>
          <p:spPr>
            <a:xfrm>
              <a:off x="6240925" y="2729922"/>
              <a:ext cx="1994400" cy="1890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previous stack pointer</a:t>
              </a:r>
              <a:endParaRPr sz="800">
                <a:latin typeface="Courier New"/>
                <a:ea typeface="Courier New"/>
                <a:cs typeface="Courier New"/>
                <a:sym typeface="Courier New"/>
              </a:endParaRPr>
            </a:p>
          </p:txBody>
        </p:sp>
        <p:sp>
          <p:nvSpPr>
            <p:cNvPr id="17" name="Google Shape;286;p26">
              <a:extLst>
                <a:ext uri="{FF2B5EF4-FFF2-40B4-BE49-F238E27FC236}">
                  <a16:creationId xmlns:a16="http://schemas.microsoft.com/office/drawing/2014/main" id="{C871DFC8-1BBF-441A-A41E-7BC02385D2C5}"/>
                </a:ext>
              </a:extLst>
            </p:cNvPr>
            <p:cNvSpPr/>
            <p:nvPr/>
          </p:nvSpPr>
          <p:spPr>
            <a:xfrm>
              <a:off x="6240925" y="3886725"/>
              <a:ext cx="1994400" cy="265800"/>
            </a:xfrm>
            <a:prstGeom prst="rect">
              <a:avLst/>
            </a:prstGeom>
            <a:solidFill>
              <a:srgbClr val="FFF2CC"/>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saved registers</a:t>
              </a:r>
              <a:endParaRPr sz="800">
                <a:latin typeface="Courier New"/>
                <a:ea typeface="Courier New"/>
                <a:cs typeface="Courier New"/>
                <a:sym typeface="Courier New"/>
              </a:endParaRPr>
            </a:p>
          </p:txBody>
        </p:sp>
        <p:sp>
          <p:nvSpPr>
            <p:cNvPr id="18" name="Google Shape;287;p26">
              <a:extLst>
                <a:ext uri="{FF2B5EF4-FFF2-40B4-BE49-F238E27FC236}">
                  <a16:creationId xmlns:a16="http://schemas.microsoft.com/office/drawing/2014/main" id="{06E3F5C6-0582-4747-8105-1B32D3C65D42}"/>
                </a:ext>
              </a:extLst>
            </p:cNvPr>
            <p:cNvSpPr/>
            <p:nvPr/>
          </p:nvSpPr>
          <p:spPr>
            <a:xfrm>
              <a:off x="6240925" y="3095929"/>
              <a:ext cx="1994400" cy="790800"/>
            </a:xfrm>
            <a:prstGeom prst="rect">
              <a:avLst/>
            </a:prstGeom>
            <a:solidFill>
              <a:srgbClr val="FFF2CC"/>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local variables</a:t>
              </a:r>
              <a:endParaRPr sz="800">
                <a:latin typeface="Courier New"/>
                <a:ea typeface="Courier New"/>
                <a:cs typeface="Courier New"/>
                <a:sym typeface="Courier New"/>
              </a:endParaRPr>
            </a:p>
          </p:txBody>
        </p:sp>
        <p:sp>
          <p:nvSpPr>
            <p:cNvPr id="19" name="Google Shape;288;p26">
              <a:extLst>
                <a:ext uri="{FF2B5EF4-FFF2-40B4-BE49-F238E27FC236}">
                  <a16:creationId xmlns:a16="http://schemas.microsoft.com/office/drawing/2014/main" id="{22C69226-44C7-48B7-A917-BD00386E53E8}"/>
                </a:ext>
              </a:extLst>
            </p:cNvPr>
            <p:cNvSpPr/>
            <p:nvPr/>
          </p:nvSpPr>
          <p:spPr>
            <a:xfrm>
              <a:off x="6240925" y="2918945"/>
              <a:ext cx="1994400" cy="189000"/>
            </a:xfrm>
            <a:prstGeom prst="rect">
              <a:avLst/>
            </a:prstGeom>
            <a:solidFill>
              <a:srgbClr val="FFF2CC"/>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return address</a:t>
              </a:r>
              <a:endParaRPr sz="800">
                <a:latin typeface="Courier New"/>
                <a:ea typeface="Courier New"/>
                <a:cs typeface="Courier New"/>
                <a:sym typeface="Courier New"/>
              </a:endParaRPr>
            </a:p>
          </p:txBody>
        </p:sp>
        <p:sp>
          <p:nvSpPr>
            <p:cNvPr id="20" name="Google Shape;289;p26">
              <a:extLst>
                <a:ext uri="{FF2B5EF4-FFF2-40B4-BE49-F238E27FC236}">
                  <a16:creationId xmlns:a16="http://schemas.microsoft.com/office/drawing/2014/main" id="{571C6F33-B825-4C8A-B06F-7484E85F9076}"/>
                </a:ext>
              </a:extLst>
            </p:cNvPr>
            <p:cNvSpPr/>
            <p:nvPr/>
          </p:nvSpPr>
          <p:spPr>
            <a:xfrm>
              <a:off x="6240925" y="2918950"/>
              <a:ext cx="1994400" cy="12336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0;p26">
              <a:extLst>
                <a:ext uri="{FF2B5EF4-FFF2-40B4-BE49-F238E27FC236}">
                  <a16:creationId xmlns:a16="http://schemas.microsoft.com/office/drawing/2014/main" id="{C5026FAF-FEA6-4416-BEB5-9A3E00A4B27A}"/>
                </a:ext>
              </a:extLst>
            </p:cNvPr>
            <p:cNvSpPr/>
            <p:nvPr/>
          </p:nvSpPr>
          <p:spPr>
            <a:xfrm>
              <a:off x="6240925" y="4143896"/>
              <a:ext cx="1994400" cy="1890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previous stack pointer</a:t>
              </a:r>
              <a:endParaRPr sz="800">
                <a:latin typeface="Courier New"/>
                <a:ea typeface="Courier New"/>
                <a:cs typeface="Courier New"/>
                <a:sym typeface="Courier New"/>
              </a:endParaRPr>
            </a:p>
          </p:txBody>
        </p:sp>
        <p:sp>
          <p:nvSpPr>
            <p:cNvPr id="22" name="Google Shape;291;p26">
              <a:extLst>
                <a:ext uri="{FF2B5EF4-FFF2-40B4-BE49-F238E27FC236}">
                  <a16:creationId xmlns:a16="http://schemas.microsoft.com/office/drawing/2014/main" id="{9964336F-1CAF-42FE-A46E-E7E08B7B102E}"/>
                </a:ext>
              </a:extLst>
            </p:cNvPr>
            <p:cNvSpPr/>
            <p:nvPr/>
          </p:nvSpPr>
          <p:spPr>
            <a:xfrm>
              <a:off x="6240925" y="4332900"/>
              <a:ext cx="1994025" cy="228800"/>
            </a:xfrm>
            <a:custGeom>
              <a:avLst/>
              <a:gdLst/>
              <a:ahLst/>
              <a:cxnLst/>
              <a:rect l="l" t="t" r="r" b="b"/>
              <a:pathLst>
                <a:path w="79761" h="9152" extrusionOk="0">
                  <a:moveTo>
                    <a:pt x="79758" y="0"/>
                  </a:moveTo>
                  <a:lnTo>
                    <a:pt x="79761" y="8135"/>
                  </a:lnTo>
                  <a:lnTo>
                    <a:pt x="72310" y="2161"/>
                  </a:lnTo>
                  <a:lnTo>
                    <a:pt x="66232" y="7769"/>
                  </a:lnTo>
                  <a:lnTo>
                    <a:pt x="58456" y="2392"/>
                  </a:lnTo>
                  <a:lnTo>
                    <a:pt x="50388" y="8047"/>
                  </a:lnTo>
                  <a:lnTo>
                    <a:pt x="44804" y="2531"/>
                  </a:lnTo>
                  <a:lnTo>
                    <a:pt x="34537" y="9152"/>
                  </a:lnTo>
                  <a:lnTo>
                    <a:pt x="26354" y="2961"/>
                  </a:lnTo>
                  <a:lnTo>
                    <a:pt x="19134" y="8690"/>
                  </a:lnTo>
                  <a:lnTo>
                    <a:pt x="10684" y="2315"/>
                  </a:lnTo>
                  <a:lnTo>
                    <a:pt x="0" y="8478"/>
                  </a:lnTo>
                  <a:lnTo>
                    <a:pt x="26" y="0"/>
                  </a:lnTo>
                  <a:close/>
                </a:path>
              </a:pathLst>
            </a:custGeom>
            <a:solidFill>
              <a:srgbClr val="FFF2CC"/>
            </a:solidFill>
            <a:ln w="19050" cap="flat" cmpd="sng">
              <a:solidFill>
                <a:schemeClr val="dk2"/>
              </a:solidFill>
              <a:prstDash val="solid"/>
              <a:round/>
              <a:headEnd type="none" w="med" len="med"/>
              <a:tailEnd type="none" w="med" len="med"/>
            </a:ln>
          </p:spPr>
        </p:sp>
        <p:sp>
          <p:nvSpPr>
            <p:cNvPr id="23" name="Google Shape;292;p26">
              <a:extLst>
                <a:ext uri="{FF2B5EF4-FFF2-40B4-BE49-F238E27FC236}">
                  <a16:creationId xmlns:a16="http://schemas.microsoft.com/office/drawing/2014/main" id="{4F73073B-D9CE-4510-9E77-E00CB0145CF0}"/>
                </a:ext>
              </a:extLst>
            </p:cNvPr>
            <p:cNvSpPr/>
            <p:nvPr/>
          </p:nvSpPr>
          <p:spPr>
            <a:xfrm>
              <a:off x="5047525" y="1237425"/>
              <a:ext cx="696600" cy="328800"/>
            </a:xfrm>
            <a:prstGeom prst="round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stack pointer</a:t>
              </a:r>
              <a:endParaRPr sz="800">
                <a:latin typeface="Courier New"/>
                <a:ea typeface="Courier New"/>
                <a:cs typeface="Courier New"/>
                <a:sym typeface="Courier New"/>
              </a:endParaRPr>
            </a:p>
          </p:txBody>
        </p:sp>
        <p:sp>
          <p:nvSpPr>
            <p:cNvPr id="24" name="Google Shape;293;p26">
              <a:extLst>
                <a:ext uri="{FF2B5EF4-FFF2-40B4-BE49-F238E27FC236}">
                  <a16:creationId xmlns:a16="http://schemas.microsoft.com/office/drawing/2014/main" id="{8EDCFB9D-A355-4F78-B266-4B6CA39B3ACB}"/>
                </a:ext>
              </a:extLst>
            </p:cNvPr>
            <p:cNvSpPr/>
            <p:nvPr/>
          </p:nvSpPr>
          <p:spPr>
            <a:xfrm rot="10800000">
              <a:off x="6241113" y="4590075"/>
              <a:ext cx="1994025" cy="228800"/>
            </a:xfrm>
            <a:custGeom>
              <a:avLst/>
              <a:gdLst/>
              <a:ahLst/>
              <a:cxnLst/>
              <a:rect l="l" t="t" r="r" b="b"/>
              <a:pathLst>
                <a:path w="79761" h="9152" extrusionOk="0">
                  <a:moveTo>
                    <a:pt x="79758" y="0"/>
                  </a:moveTo>
                  <a:lnTo>
                    <a:pt x="79761" y="8135"/>
                  </a:lnTo>
                  <a:lnTo>
                    <a:pt x="72310" y="2161"/>
                  </a:lnTo>
                  <a:lnTo>
                    <a:pt x="66232" y="7769"/>
                  </a:lnTo>
                  <a:lnTo>
                    <a:pt x="58456" y="2392"/>
                  </a:lnTo>
                  <a:lnTo>
                    <a:pt x="50388" y="8047"/>
                  </a:lnTo>
                  <a:lnTo>
                    <a:pt x="44804" y="2531"/>
                  </a:lnTo>
                  <a:lnTo>
                    <a:pt x="34537" y="9152"/>
                  </a:lnTo>
                  <a:lnTo>
                    <a:pt x="26354" y="2961"/>
                  </a:lnTo>
                  <a:lnTo>
                    <a:pt x="19134" y="8690"/>
                  </a:lnTo>
                  <a:lnTo>
                    <a:pt x="10684" y="2315"/>
                  </a:lnTo>
                  <a:lnTo>
                    <a:pt x="0" y="8478"/>
                  </a:lnTo>
                  <a:lnTo>
                    <a:pt x="26" y="0"/>
                  </a:lnTo>
                  <a:close/>
                </a:path>
              </a:pathLst>
            </a:custGeom>
            <a:solidFill>
              <a:srgbClr val="FFF2CC"/>
            </a:solidFill>
            <a:ln w="19050" cap="flat" cmpd="sng">
              <a:solidFill>
                <a:schemeClr val="dk2"/>
              </a:solidFill>
              <a:prstDash val="solid"/>
              <a:round/>
              <a:headEnd type="none" w="med" len="med"/>
              <a:tailEnd type="none" w="med" len="med"/>
            </a:ln>
          </p:spPr>
        </p:sp>
        <p:cxnSp>
          <p:nvCxnSpPr>
            <p:cNvPr id="25" name="Google Shape;294;p26">
              <a:extLst>
                <a:ext uri="{FF2B5EF4-FFF2-40B4-BE49-F238E27FC236}">
                  <a16:creationId xmlns:a16="http://schemas.microsoft.com/office/drawing/2014/main" id="{B6156829-B85D-48ED-B644-9AF808748C0C}"/>
                </a:ext>
              </a:extLst>
            </p:cNvPr>
            <p:cNvCxnSpPr>
              <a:stCxn id="9" idx="0"/>
            </p:cNvCxnSpPr>
            <p:nvPr/>
          </p:nvCxnSpPr>
          <p:spPr>
            <a:xfrm rot="10800000">
              <a:off x="7236625" y="926022"/>
              <a:ext cx="1500" cy="381300"/>
            </a:xfrm>
            <a:prstGeom prst="straightConnector1">
              <a:avLst/>
            </a:prstGeom>
            <a:noFill/>
            <a:ln w="19050" cap="flat" cmpd="sng">
              <a:solidFill>
                <a:schemeClr val="dk2"/>
              </a:solidFill>
              <a:prstDash val="solid"/>
              <a:round/>
              <a:headEnd type="none" w="med" len="med"/>
              <a:tailEnd type="triangle" w="med" len="med"/>
            </a:ln>
          </p:spPr>
        </p:cxnSp>
        <p:sp>
          <p:nvSpPr>
            <p:cNvPr id="26" name="Google Shape;295;p26">
              <a:extLst>
                <a:ext uri="{FF2B5EF4-FFF2-40B4-BE49-F238E27FC236}">
                  <a16:creationId xmlns:a16="http://schemas.microsoft.com/office/drawing/2014/main" id="{422461BF-3F23-4E05-9B0D-F586BE3B3141}"/>
                </a:ext>
              </a:extLst>
            </p:cNvPr>
            <p:cNvSpPr txBox="1"/>
            <p:nvPr/>
          </p:nvSpPr>
          <p:spPr>
            <a:xfrm>
              <a:off x="7236625" y="963400"/>
              <a:ext cx="1057500" cy="38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decreasing</a:t>
              </a:r>
              <a:endParaRPr sz="800">
                <a:latin typeface="Courier New"/>
                <a:ea typeface="Courier New"/>
                <a:cs typeface="Courier New"/>
                <a:sym typeface="Courier New"/>
              </a:endParaRPr>
            </a:p>
            <a:p>
              <a:pPr marL="0" lvl="0" indent="0" algn="l" rtl="0">
                <a:spcBef>
                  <a:spcPts val="0"/>
                </a:spcBef>
                <a:spcAft>
                  <a:spcPts val="0"/>
                </a:spcAft>
                <a:buNone/>
              </a:pPr>
              <a:r>
                <a:rPr lang="en-GB" sz="800">
                  <a:latin typeface="Courier New"/>
                  <a:ea typeface="Courier New"/>
                  <a:cs typeface="Courier New"/>
                  <a:sym typeface="Courier New"/>
                </a:rPr>
                <a:t>addresses</a:t>
              </a:r>
              <a:endParaRPr sz="800">
                <a:latin typeface="Courier New"/>
                <a:ea typeface="Courier New"/>
                <a:cs typeface="Courier New"/>
                <a:sym typeface="Courier New"/>
              </a:endParaRPr>
            </a:p>
          </p:txBody>
        </p:sp>
        <p:cxnSp>
          <p:nvCxnSpPr>
            <p:cNvPr id="27" name="Google Shape;296;p26">
              <a:extLst>
                <a:ext uri="{FF2B5EF4-FFF2-40B4-BE49-F238E27FC236}">
                  <a16:creationId xmlns:a16="http://schemas.microsoft.com/office/drawing/2014/main" id="{375EBCD8-CDCD-491C-9FE2-4E4C7843BC8A}"/>
                </a:ext>
              </a:extLst>
            </p:cNvPr>
            <p:cNvCxnSpPr/>
            <p:nvPr/>
          </p:nvCxnSpPr>
          <p:spPr>
            <a:xfrm>
              <a:off x="5744125" y="4822396"/>
              <a:ext cx="496800" cy="0"/>
            </a:xfrm>
            <a:prstGeom prst="straightConnector1">
              <a:avLst/>
            </a:prstGeom>
            <a:noFill/>
            <a:ln w="19050" cap="flat" cmpd="sng">
              <a:solidFill>
                <a:schemeClr val="dk2"/>
              </a:solidFill>
              <a:prstDash val="solid"/>
              <a:round/>
              <a:headEnd type="none" w="med" len="med"/>
              <a:tailEnd type="triangle" w="med" len="med"/>
            </a:ln>
          </p:spPr>
        </p:cxnSp>
        <p:sp>
          <p:nvSpPr>
            <p:cNvPr id="28" name="Google Shape;297;p26">
              <a:extLst>
                <a:ext uri="{FF2B5EF4-FFF2-40B4-BE49-F238E27FC236}">
                  <a16:creationId xmlns:a16="http://schemas.microsoft.com/office/drawing/2014/main" id="{6BCBF135-EF1B-4BBD-9C1E-FFE5C3D95798}"/>
                </a:ext>
              </a:extLst>
            </p:cNvPr>
            <p:cNvSpPr/>
            <p:nvPr/>
          </p:nvSpPr>
          <p:spPr>
            <a:xfrm>
              <a:off x="5047525" y="4658000"/>
              <a:ext cx="757500" cy="328800"/>
            </a:xfrm>
            <a:prstGeom prst="round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stack “bottom”</a:t>
              </a:r>
              <a:endParaRPr sz="800">
                <a:latin typeface="Courier New"/>
                <a:ea typeface="Courier New"/>
                <a:cs typeface="Courier New"/>
                <a:sym typeface="Courier New"/>
              </a:endParaRPr>
            </a:p>
          </p:txBody>
        </p:sp>
      </p:grpSp>
    </p:spTree>
    <p:extLst>
      <p:ext uri="{BB962C8B-B14F-4D97-AF65-F5344CB8AC3E}">
        <p14:creationId xmlns:p14="http://schemas.microsoft.com/office/powerpoint/2010/main" val="60810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2DF2EAC-8C95-4E4B-A9C8-64D172A13350}"/>
              </a:ext>
            </a:extLst>
          </p:cNvPr>
          <p:cNvSpPr txBox="1">
            <a:spLocks/>
          </p:cNvSpPr>
          <p:nvPr/>
        </p:nvSpPr>
        <p:spPr>
          <a:xfrm>
            <a:off x="320039" y="274638"/>
            <a:ext cx="11558016" cy="850392"/>
          </a:xfrm>
          <a:prstGeom prst="rect">
            <a:avLst/>
          </a:prstGeom>
        </p:spPr>
        <p:txBody>
          <a:bodyPr/>
          <a:lstStyle>
            <a:lvl1pPr algn="l" defTabSz="914400" rtl="0" eaLnBrk="1" latinLnBrk="0" hangingPunct="1">
              <a:spcBef>
                <a:spcPct val="0"/>
              </a:spcBef>
              <a:buNone/>
              <a:defRPr sz="2400" kern="1200">
                <a:solidFill>
                  <a:schemeClr val="tx2"/>
                </a:solidFill>
                <a:latin typeface="+mj-lt"/>
                <a:ea typeface="+mj-ea"/>
                <a:cs typeface="+mj-cs"/>
              </a:defRPr>
            </a:lvl1pPr>
          </a:lstStyle>
          <a:p>
            <a:r>
              <a:rPr lang="en-US" dirty="0">
                <a:solidFill>
                  <a:srgbClr val="000000"/>
                </a:solidFill>
                <a:latin typeface="Calibri"/>
              </a:rPr>
              <a:t>GDB Python Script - Heap </a:t>
            </a:r>
            <a:r>
              <a:rPr lang="en-US" dirty="0" err="1">
                <a:solidFill>
                  <a:srgbClr val="000000"/>
                </a:solidFill>
                <a:latin typeface="Calibri"/>
              </a:rPr>
              <a:t>memblk</a:t>
            </a:r>
            <a:r>
              <a:rPr lang="en-US" dirty="0">
                <a:solidFill>
                  <a:srgbClr val="000000"/>
                </a:solidFill>
                <a:latin typeface="Calibri"/>
              </a:rPr>
              <a:t> owner</a:t>
            </a:r>
          </a:p>
          <a:p>
            <a:pPr lvl="1"/>
            <a:r>
              <a:rPr lang="en-US" dirty="0">
                <a:solidFill>
                  <a:srgbClr val="000000"/>
                </a:solidFill>
                <a:latin typeface="Calibri"/>
              </a:rPr>
              <a:t>– Determine root cause of heap memory scribbler</a:t>
            </a:r>
          </a:p>
        </p:txBody>
      </p:sp>
      <p:grpSp>
        <p:nvGrpSpPr>
          <p:cNvPr id="14" name="Group 13">
            <a:extLst>
              <a:ext uri="{FF2B5EF4-FFF2-40B4-BE49-F238E27FC236}">
                <a16:creationId xmlns:a16="http://schemas.microsoft.com/office/drawing/2014/main" id="{BE18A35B-514D-43E3-B689-E01334ACAF34}"/>
              </a:ext>
            </a:extLst>
          </p:cNvPr>
          <p:cNvGrpSpPr/>
          <p:nvPr/>
        </p:nvGrpSpPr>
        <p:grpSpPr>
          <a:xfrm>
            <a:off x="1734717" y="2655411"/>
            <a:ext cx="773873" cy="1600318"/>
            <a:chOff x="930930" y="2655411"/>
            <a:chExt cx="773873" cy="1600318"/>
          </a:xfrm>
        </p:grpSpPr>
        <p:sp>
          <p:nvSpPr>
            <p:cNvPr id="15" name="Rectangle 14">
              <a:extLst>
                <a:ext uri="{FF2B5EF4-FFF2-40B4-BE49-F238E27FC236}">
                  <a16:creationId xmlns:a16="http://schemas.microsoft.com/office/drawing/2014/main" id="{4DF2A02F-DBD1-45EE-940E-9FAB838B906D}"/>
                </a:ext>
              </a:extLst>
            </p:cNvPr>
            <p:cNvSpPr/>
            <p:nvPr/>
          </p:nvSpPr>
          <p:spPr>
            <a:xfrm>
              <a:off x="999460" y="2881423"/>
              <a:ext cx="701749" cy="4678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74D66BF-7915-417B-BB58-08AC32D44AD5}"/>
                </a:ext>
              </a:extLst>
            </p:cNvPr>
            <p:cNvSpPr/>
            <p:nvPr/>
          </p:nvSpPr>
          <p:spPr>
            <a:xfrm>
              <a:off x="1000580" y="3354518"/>
              <a:ext cx="701749" cy="22074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C7C12CA-8CE2-4B8A-8978-C790DE328C52}"/>
                </a:ext>
              </a:extLst>
            </p:cNvPr>
            <p:cNvSpPr/>
            <p:nvPr/>
          </p:nvSpPr>
          <p:spPr>
            <a:xfrm>
              <a:off x="1000175" y="3571207"/>
              <a:ext cx="701749" cy="4678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855839A0-32D7-4660-BE55-37EA0501AE7F}"/>
                </a:ext>
              </a:extLst>
            </p:cNvPr>
            <p:cNvCxnSpPr/>
            <p:nvPr/>
          </p:nvCxnSpPr>
          <p:spPr>
            <a:xfrm>
              <a:off x="1000580" y="4039040"/>
              <a:ext cx="0" cy="216689"/>
            </a:xfrm>
            <a:prstGeom prst="lin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a:extLst>
                <a:ext uri="{FF2B5EF4-FFF2-40B4-BE49-F238E27FC236}">
                  <a16:creationId xmlns:a16="http://schemas.microsoft.com/office/drawing/2014/main" id="{AB9DD87D-F3E0-45D7-9AB5-0384D4A48583}"/>
                </a:ext>
              </a:extLst>
            </p:cNvPr>
            <p:cNvCxnSpPr/>
            <p:nvPr/>
          </p:nvCxnSpPr>
          <p:spPr>
            <a:xfrm>
              <a:off x="999460" y="2664733"/>
              <a:ext cx="0" cy="216689"/>
            </a:xfrm>
            <a:prstGeom prst="lin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19">
              <a:extLst>
                <a:ext uri="{FF2B5EF4-FFF2-40B4-BE49-F238E27FC236}">
                  <a16:creationId xmlns:a16="http://schemas.microsoft.com/office/drawing/2014/main" id="{9BEFA13B-753D-444C-8F04-1B2CF245D6DA}"/>
                </a:ext>
              </a:extLst>
            </p:cNvPr>
            <p:cNvCxnSpPr/>
            <p:nvPr/>
          </p:nvCxnSpPr>
          <p:spPr>
            <a:xfrm>
              <a:off x="1701421" y="2664734"/>
              <a:ext cx="0" cy="216689"/>
            </a:xfrm>
            <a:prstGeom prst="lin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a:extLst>
                <a:ext uri="{FF2B5EF4-FFF2-40B4-BE49-F238E27FC236}">
                  <a16:creationId xmlns:a16="http://schemas.microsoft.com/office/drawing/2014/main" id="{A17CABDA-5B7B-472F-A092-C6E347426EE3}"/>
                </a:ext>
              </a:extLst>
            </p:cNvPr>
            <p:cNvCxnSpPr/>
            <p:nvPr/>
          </p:nvCxnSpPr>
          <p:spPr>
            <a:xfrm>
              <a:off x="1704803" y="4036872"/>
              <a:ext cx="0" cy="216689"/>
            </a:xfrm>
            <a:prstGeom prst="lin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2" name="TextBox 21">
              <a:extLst>
                <a:ext uri="{FF2B5EF4-FFF2-40B4-BE49-F238E27FC236}">
                  <a16:creationId xmlns:a16="http://schemas.microsoft.com/office/drawing/2014/main" id="{927090CE-2909-4659-B8F1-C74D28D9D99E}"/>
                </a:ext>
              </a:extLst>
            </p:cNvPr>
            <p:cNvSpPr txBox="1"/>
            <p:nvPr/>
          </p:nvSpPr>
          <p:spPr>
            <a:xfrm>
              <a:off x="1154076" y="4007340"/>
              <a:ext cx="394353" cy="246221"/>
            </a:xfrm>
            <a:prstGeom prst="rect">
              <a:avLst/>
            </a:prstGeom>
            <a:noFill/>
            <a:ln>
              <a:noFill/>
            </a:ln>
          </p:spPr>
          <p:txBody>
            <a:bodyPr wrap="square" rtlCol="0">
              <a:spAutoFit/>
            </a:bodyPr>
            <a:lstStyle/>
            <a:p>
              <a:r>
                <a:rPr lang="en-US" sz="1000" dirty="0"/>
                <a:t>….</a:t>
              </a:r>
            </a:p>
          </p:txBody>
        </p:sp>
        <p:sp>
          <p:nvSpPr>
            <p:cNvPr id="23" name="TextBox 22">
              <a:extLst>
                <a:ext uri="{FF2B5EF4-FFF2-40B4-BE49-F238E27FC236}">
                  <a16:creationId xmlns:a16="http://schemas.microsoft.com/office/drawing/2014/main" id="{CAF971EA-3DBB-4B4E-8505-E29C3ABED063}"/>
                </a:ext>
              </a:extLst>
            </p:cNvPr>
            <p:cNvSpPr txBox="1"/>
            <p:nvPr/>
          </p:nvSpPr>
          <p:spPr>
            <a:xfrm>
              <a:off x="1158990" y="2655411"/>
              <a:ext cx="394353" cy="246221"/>
            </a:xfrm>
            <a:prstGeom prst="rect">
              <a:avLst/>
            </a:prstGeom>
            <a:noFill/>
            <a:ln>
              <a:noFill/>
            </a:ln>
          </p:spPr>
          <p:txBody>
            <a:bodyPr wrap="square" rtlCol="0">
              <a:spAutoFit/>
            </a:bodyPr>
            <a:lstStyle/>
            <a:p>
              <a:r>
                <a:rPr lang="en-US" sz="1000" dirty="0"/>
                <a:t>….</a:t>
              </a:r>
            </a:p>
          </p:txBody>
        </p:sp>
        <p:sp>
          <p:nvSpPr>
            <p:cNvPr id="24" name="TextBox 23">
              <a:extLst>
                <a:ext uri="{FF2B5EF4-FFF2-40B4-BE49-F238E27FC236}">
                  <a16:creationId xmlns:a16="http://schemas.microsoft.com/office/drawing/2014/main" id="{3028E943-1417-4AFD-826C-6042A7A7C0A4}"/>
                </a:ext>
              </a:extLst>
            </p:cNvPr>
            <p:cNvSpPr txBox="1"/>
            <p:nvPr/>
          </p:nvSpPr>
          <p:spPr>
            <a:xfrm>
              <a:off x="930930" y="3536423"/>
              <a:ext cx="701749" cy="184666"/>
            </a:xfrm>
            <a:prstGeom prst="rect">
              <a:avLst/>
            </a:prstGeom>
            <a:noFill/>
            <a:ln>
              <a:noFill/>
            </a:ln>
          </p:spPr>
          <p:txBody>
            <a:bodyPr wrap="square" rtlCol="0">
              <a:spAutoFit/>
            </a:bodyPr>
            <a:lstStyle/>
            <a:p>
              <a:r>
                <a:rPr lang="en-US" sz="600" dirty="0"/>
                <a:t>@#$%$</a:t>
              </a:r>
            </a:p>
          </p:txBody>
        </p:sp>
      </p:grpSp>
      <p:sp>
        <p:nvSpPr>
          <p:cNvPr id="25" name="TextBox 24">
            <a:extLst>
              <a:ext uri="{FF2B5EF4-FFF2-40B4-BE49-F238E27FC236}">
                <a16:creationId xmlns:a16="http://schemas.microsoft.com/office/drawing/2014/main" id="{990E9654-FB05-410D-A4A2-C4B3547C969D}"/>
              </a:ext>
            </a:extLst>
          </p:cNvPr>
          <p:cNvSpPr txBox="1"/>
          <p:nvPr/>
        </p:nvSpPr>
        <p:spPr>
          <a:xfrm>
            <a:off x="320039" y="4997010"/>
            <a:ext cx="1546321" cy="461665"/>
          </a:xfrm>
          <a:prstGeom prst="rect">
            <a:avLst/>
          </a:prstGeom>
          <a:noFill/>
        </p:spPr>
        <p:txBody>
          <a:bodyPr wrap="none" rtlCol="0">
            <a:spAutoFit/>
          </a:bodyPr>
          <a:lstStyle/>
          <a:p>
            <a:r>
              <a:rPr lang="en-US" sz="1200" dirty="0"/>
              <a:t>Memory corruption</a:t>
            </a:r>
          </a:p>
          <a:p>
            <a:r>
              <a:rPr lang="en-US" sz="1200" dirty="0"/>
              <a:t>Detected (Trap, </a:t>
            </a:r>
            <a:r>
              <a:rPr lang="en-US" sz="1200" dirty="0" err="1"/>
              <a:t>etc</a:t>
            </a:r>
            <a:r>
              <a:rPr lang="en-US" sz="1200" dirty="0"/>
              <a:t>)</a:t>
            </a:r>
          </a:p>
        </p:txBody>
      </p:sp>
      <p:cxnSp>
        <p:nvCxnSpPr>
          <p:cNvPr id="26" name="Straight Arrow Connector 25">
            <a:extLst>
              <a:ext uri="{FF2B5EF4-FFF2-40B4-BE49-F238E27FC236}">
                <a16:creationId xmlns:a16="http://schemas.microsoft.com/office/drawing/2014/main" id="{DC17ECCF-C361-474A-97C7-D98D82FCB779}"/>
              </a:ext>
            </a:extLst>
          </p:cNvPr>
          <p:cNvCxnSpPr>
            <a:cxnSpLocks/>
            <a:stCxn id="25" idx="0"/>
          </p:cNvCxnSpPr>
          <p:nvPr/>
        </p:nvCxnSpPr>
        <p:spPr>
          <a:xfrm flipV="1">
            <a:off x="1093200" y="3659532"/>
            <a:ext cx="768038" cy="1337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841ACAF-1546-496B-8E71-B00DEBAC8005}"/>
              </a:ext>
            </a:extLst>
          </p:cNvPr>
          <p:cNvSpPr txBox="1"/>
          <p:nvPr/>
        </p:nvSpPr>
        <p:spPr>
          <a:xfrm>
            <a:off x="387385" y="1750310"/>
            <a:ext cx="3269293" cy="276999"/>
          </a:xfrm>
          <a:prstGeom prst="rect">
            <a:avLst/>
          </a:prstGeom>
          <a:noFill/>
        </p:spPr>
        <p:txBody>
          <a:bodyPr wrap="none" rtlCol="0">
            <a:spAutoFit/>
          </a:bodyPr>
          <a:lstStyle/>
          <a:p>
            <a:r>
              <a:rPr lang="en-US" sz="1200" dirty="0"/>
              <a:t>1) Determine address of previous heap buffer</a:t>
            </a:r>
          </a:p>
        </p:txBody>
      </p:sp>
      <p:sp>
        <p:nvSpPr>
          <p:cNvPr id="28" name="Arrow: Curved Right 27">
            <a:extLst>
              <a:ext uri="{FF2B5EF4-FFF2-40B4-BE49-F238E27FC236}">
                <a16:creationId xmlns:a16="http://schemas.microsoft.com/office/drawing/2014/main" id="{8B8476A0-F2B1-47DB-A45A-66D1A97F219C}"/>
              </a:ext>
            </a:extLst>
          </p:cNvPr>
          <p:cNvSpPr/>
          <p:nvPr/>
        </p:nvSpPr>
        <p:spPr>
          <a:xfrm rot="10800000" flipH="1">
            <a:off x="1620416" y="3371596"/>
            <a:ext cx="141705" cy="194349"/>
          </a:xfrm>
          <a:prstGeom prst="curved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9" name="Straight Arrow Connector 28">
            <a:extLst>
              <a:ext uri="{FF2B5EF4-FFF2-40B4-BE49-F238E27FC236}">
                <a16:creationId xmlns:a16="http://schemas.microsoft.com/office/drawing/2014/main" id="{4F04CF85-A5BD-4D1D-9E1F-B56F2FA28D3A}"/>
              </a:ext>
            </a:extLst>
          </p:cNvPr>
          <p:cNvCxnSpPr>
            <a:cxnSpLocks/>
            <a:endCxn id="28" idx="0"/>
          </p:cNvCxnSpPr>
          <p:nvPr/>
        </p:nvCxnSpPr>
        <p:spPr>
          <a:xfrm>
            <a:off x="1229755" y="1996531"/>
            <a:ext cx="390661" cy="1481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31E9BC5A-7587-4733-B8B7-9594F3F09467}"/>
              </a:ext>
            </a:extLst>
          </p:cNvPr>
          <p:cNvSpPr/>
          <p:nvPr/>
        </p:nvSpPr>
        <p:spPr>
          <a:xfrm>
            <a:off x="5943600" y="1555954"/>
            <a:ext cx="597412" cy="484484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3778A52-DCA7-4781-92F0-5A6083E92D93}"/>
              </a:ext>
            </a:extLst>
          </p:cNvPr>
          <p:cNvSpPr txBox="1"/>
          <p:nvPr/>
        </p:nvSpPr>
        <p:spPr>
          <a:xfrm>
            <a:off x="7752006" y="1701077"/>
            <a:ext cx="3129383" cy="830997"/>
          </a:xfrm>
          <a:prstGeom prst="rect">
            <a:avLst/>
          </a:prstGeom>
          <a:noFill/>
        </p:spPr>
        <p:txBody>
          <a:bodyPr wrap="none" rtlCol="0">
            <a:spAutoFit/>
          </a:bodyPr>
          <a:lstStyle/>
          <a:p>
            <a:r>
              <a:rPr lang="en-US" sz="1200" dirty="0"/>
              <a:t>2) Search full memory space for references</a:t>
            </a:r>
          </a:p>
          <a:p>
            <a:r>
              <a:rPr lang="en-US" sz="1200" dirty="0"/>
              <a:t>to previous heap buffer address. There will </a:t>
            </a:r>
          </a:p>
          <a:p>
            <a:r>
              <a:rPr lang="en-US" sz="1200" dirty="0"/>
              <a:t>typically be a single reference to a heap </a:t>
            </a:r>
          </a:p>
          <a:p>
            <a:r>
              <a:rPr lang="en-US" sz="1200" dirty="0"/>
              <a:t>memory buffer.</a:t>
            </a:r>
          </a:p>
        </p:txBody>
      </p:sp>
      <p:cxnSp>
        <p:nvCxnSpPr>
          <p:cNvPr id="32" name="Straight Arrow Connector 31">
            <a:extLst>
              <a:ext uri="{FF2B5EF4-FFF2-40B4-BE49-F238E27FC236}">
                <a16:creationId xmlns:a16="http://schemas.microsoft.com/office/drawing/2014/main" id="{B05FDCA8-FEED-4CC6-A2E4-88BF3359AAA6}"/>
              </a:ext>
            </a:extLst>
          </p:cNvPr>
          <p:cNvCxnSpPr>
            <a:cxnSpLocks/>
            <a:stCxn id="31" idx="1"/>
          </p:cNvCxnSpPr>
          <p:nvPr/>
        </p:nvCxnSpPr>
        <p:spPr>
          <a:xfrm flipH="1" flipV="1">
            <a:off x="6531040" y="1537978"/>
            <a:ext cx="1220966" cy="5785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6DE9D85-AE7C-44D6-A065-C2CBEA644D46}"/>
              </a:ext>
            </a:extLst>
          </p:cNvPr>
          <p:cNvSpPr txBox="1"/>
          <p:nvPr/>
        </p:nvSpPr>
        <p:spPr>
          <a:xfrm>
            <a:off x="5952388" y="2081463"/>
            <a:ext cx="588623" cy="246221"/>
          </a:xfrm>
          <a:prstGeom prst="rect">
            <a:avLst/>
          </a:prstGeom>
          <a:noFill/>
          <a:ln>
            <a:solidFill>
              <a:srgbClr val="000000"/>
            </a:solidFill>
          </a:ln>
        </p:spPr>
        <p:txBody>
          <a:bodyPr wrap="none" rtlCol="0">
            <a:spAutoFit/>
          </a:bodyPr>
          <a:lstStyle/>
          <a:p>
            <a:r>
              <a:rPr lang="en-US" sz="1000" dirty="0"/>
              <a:t>Pointer</a:t>
            </a:r>
          </a:p>
        </p:txBody>
      </p:sp>
      <p:sp>
        <p:nvSpPr>
          <p:cNvPr id="34" name="TextBox 33">
            <a:extLst>
              <a:ext uri="{FF2B5EF4-FFF2-40B4-BE49-F238E27FC236}">
                <a16:creationId xmlns:a16="http://schemas.microsoft.com/office/drawing/2014/main" id="{FD11642C-4648-43D1-931C-F3EFC7E21BA6}"/>
              </a:ext>
            </a:extLst>
          </p:cNvPr>
          <p:cNvSpPr txBox="1"/>
          <p:nvPr/>
        </p:nvSpPr>
        <p:spPr>
          <a:xfrm>
            <a:off x="5947836" y="4178676"/>
            <a:ext cx="588623" cy="246221"/>
          </a:xfrm>
          <a:prstGeom prst="rect">
            <a:avLst/>
          </a:prstGeom>
          <a:noFill/>
          <a:ln>
            <a:solidFill>
              <a:srgbClr val="000000"/>
            </a:solidFill>
          </a:ln>
        </p:spPr>
        <p:txBody>
          <a:bodyPr wrap="none" rtlCol="0">
            <a:spAutoFit/>
          </a:bodyPr>
          <a:lstStyle/>
          <a:p>
            <a:r>
              <a:rPr lang="en-US" sz="1000" dirty="0"/>
              <a:t>Pointer</a:t>
            </a:r>
          </a:p>
        </p:txBody>
      </p:sp>
      <p:sp>
        <p:nvSpPr>
          <p:cNvPr id="35" name="TextBox 34">
            <a:extLst>
              <a:ext uri="{FF2B5EF4-FFF2-40B4-BE49-F238E27FC236}">
                <a16:creationId xmlns:a16="http://schemas.microsoft.com/office/drawing/2014/main" id="{DC7C643E-05C8-4E7F-93CE-0DD949CAD225}"/>
              </a:ext>
            </a:extLst>
          </p:cNvPr>
          <p:cNvSpPr txBox="1"/>
          <p:nvPr/>
        </p:nvSpPr>
        <p:spPr>
          <a:xfrm>
            <a:off x="5950108" y="5784571"/>
            <a:ext cx="588623" cy="246221"/>
          </a:xfrm>
          <a:prstGeom prst="rect">
            <a:avLst/>
          </a:prstGeom>
          <a:noFill/>
          <a:ln>
            <a:solidFill>
              <a:srgbClr val="000000"/>
            </a:solidFill>
          </a:ln>
        </p:spPr>
        <p:txBody>
          <a:bodyPr wrap="none" rtlCol="0">
            <a:spAutoFit/>
          </a:bodyPr>
          <a:lstStyle/>
          <a:p>
            <a:r>
              <a:rPr lang="en-US" sz="1000" dirty="0"/>
              <a:t>Pointer</a:t>
            </a:r>
          </a:p>
        </p:txBody>
      </p:sp>
      <p:sp>
        <p:nvSpPr>
          <p:cNvPr id="36" name="TextBox 35">
            <a:extLst>
              <a:ext uri="{FF2B5EF4-FFF2-40B4-BE49-F238E27FC236}">
                <a16:creationId xmlns:a16="http://schemas.microsoft.com/office/drawing/2014/main" id="{65BCD919-C266-4CED-A0CD-82BCBA969C23}"/>
              </a:ext>
            </a:extLst>
          </p:cNvPr>
          <p:cNvSpPr txBox="1"/>
          <p:nvPr/>
        </p:nvSpPr>
        <p:spPr>
          <a:xfrm>
            <a:off x="7739109" y="3334380"/>
            <a:ext cx="3033203" cy="461665"/>
          </a:xfrm>
          <a:prstGeom prst="rect">
            <a:avLst/>
          </a:prstGeom>
          <a:noFill/>
        </p:spPr>
        <p:txBody>
          <a:bodyPr wrap="none" rtlCol="0">
            <a:spAutoFit/>
          </a:bodyPr>
          <a:lstStyle/>
          <a:p>
            <a:r>
              <a:rPr lang="en-US" sz="1200" dirty="0"/>
              <a:t>3) Determine overall Data Structure which</a:t>
            </a:r>
          </a:p>
          <a:p>
            <a:r>
              <a:rPr lang="en-US" sz="1200" dirty="0"/>
              <a:t>Pointer is part of.</a:t>
            </a:r>
          </a:p>
        </p:txBody>
      </p:sp>
      <p:cxnSp>
        <p:nvCxnSpPr>
          <p:cNvPr id="37" name="Straight Arrow Connector 36">
            <a:extLst>
              <a:ext uri="{FF2B5EF4-FFF2-40B4-BE49-F238E27FC236}">
                <a16:creationId xmlns:a16="http://schemas.microsoft.com/office/drawing/2014/main" id="{5EBE152B-353F-4163-AD6E-3FA2781C4E02}"/>
              </a:ext>
            </a:extLst>
          </p:cNvPr>
          <p:cNvCxnSpPr>
            <a:cxnSpLocks/>
            <a:endCxn id="33" idx="3"/>
          </p:cNvCxnSpPr>
          <p:nvPr/>
        </p:nvCxnSpPr>
        <p:spPr>
          <a:xfrm flipH="1" flipV="1">
            <a:off x="6541011" y="2204574"/>
            <a:ext cx="1198095" cy="12223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21FF156-339D-41B7-BF78-87C3E559A74C}"/>
              </a:ext>
            </a:extLst>
          </p:cNvPr>
          <p:cNvCxnSpPr>
            <a:cxnSpLocks/>
          </p:cNvCxnSpPr>
          <p:nvPr/>
        </p:nvCxnSpPr>
        <p:spPr>
          <a:xfrm flipH="1">
            <a:off x="6541013" y="3417708"/>
            <a:ext cx="1193542" cy="24899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B5E32DE-10BC-4FE8-8ACD-D85615426A29}"/>
              </a:ext>
            </a:extLst>
          </p:cNvPr>
          <p:cNvCxnSpPr>
            <a:cxnSpLocks/>
          </p:cNvCxnSpPr>
          <p:nvPr/>
        </p:nvCxnSpPr>
        <p:spPr>
          <a:xfrm flipH="1">
            <a:off x="6541015" y="3417708"/>
            <a:ext cx="1193540" cy="8840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D05FB3B5-3A63-4F86-BA06-ACB7FAFB4795}"/>
              </a:ext>
            </a:extLst>
          </p:cNvPr>
          <p:cNvSpPr txBox="1"/>
          <p:nvPr/>
        </p:nvSpPr>
        <p:spPr>
          <a:xfrm>
            <a:off x="7739109" y="4504568"/>
            <a:ext cx="4142481" cy="892552"/>
          </a:xfrm>
          <a:prstGeom prst="rect">
            <a:avLst/>
          </a:prstGeom>
          <a:noFill/>
        </p:spPr>
        <p:txBody>
          <a:bodyPr wrap="none" rtlCol="0">
            <a:spAutoFit/>
          </a:bodyPr>
          <a:lstStyle/>
          <a:p>
            <a:r>
              <a:rPr lang="en-US" sz="1200" dirty="0"/>
              <a:t>4) Determine source code where Data Structure is defined</a:t>
            </a:r>
          </a:p>
          <a:p>
            <a:endParaRPr lang="en-US" sz="1000" dirty="0"/>
          </a:p>
          <a:p>
            <a:endParaRPr lang="en-US" sz="1000" dirty="0"/>
          </a:p>
          <a:p>
            <a:endParaRPr lang="en-US" sz="1000" dirty="0"/>
          </a:p>
          <a:p>
            <a:endParaRPr lang="en-US" sz="1000" dirty="0"/>
          </a:p>
        </p:txBody>
      </p:sp>
      <p:cxnSp>
        <p:nvCxnSpPr>
          <p:cNvPr id="41" name="Straight Arrow Connector 40">
            <a:extLst>
              <a:ext uri="{FF2B5EF4-FFF2-40B4-BE49-F238E27FC236}">
                <a16:creationId xmlns:a16="http://schemas.microsoft.com/office/drawing/2014/main" id="{6F916647-3669-4540-A7D2-11CA877F908A}"/>
              </a:ext>
            </a:extLst>
          </p:cNvPr>
          <p:cNvCxnSpPr/>
          <p:nvPr/>
        </p:nvCxnSpPr>
        <p:spPr>
          <a:xfrm flipH="1">
            <a:off x="2504996" y="2204574"/>
            <a:ext cx="3438604" cy="1144682"/>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EBDA8E7-25A6-41AA-907D-87D8EE9D71B2}"/>
              </a:ext>
            </a:extLst>
          </p:cNvPr>
          <p:cNvCxnSpPr>
            <a:cxnSpLocks/>
          </p:cNvCxnSpPr>
          <p:nvPr/>
        </p:nvCxnSpPr>
        <p:spPr>
          <a:xfrm flipH="1" flipV="1">
            <a:off x="2602336" y="3345517"/>
            <a:ext cx="3332478" cy="956271"/>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8141A77-2495-4381-B3D8-9AA1EE2CF84A}"/>
              </a:ext>
            </a:extLst>
          </p:cNvPr>
          <p:cNvCxnSpPr>
            <a:cxnSpLocks/>
          </p:cNvCxnSpPr>
          <p:nvPr/>
        </p:nvCxnSpPr>
        <p:spPr>
          <a:xfrm flipH="1" flipV="1">
            <a:off x="2562232" y="3417708"/>
            <a:ext cx="3356540" cy="2409763"/>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E3A3ECE-E080-4995-9C56-091323D68BFA}"/>
              </a:ext>
            </a:extLst>
          </p:cNvPr>
          <p:cNvSpPr txBox="1"/>
          <p:nvPr/>
        </p:nvSpPr>
        <p:spPr>
          <a:xfrm>
            <a:off x="1813069" y="2260502"/>
            <a:ext cx="697942" cy="307777"/>
          </a:xfrm>
          <a:prstGeom prst="rect">
            <a:avLst/>
          </a:prstGeom>
          <a:noFill/>
        </p:spPr>
        <p:txBody>
          <a:bodyPr wrap="square" rtlCol="0">
            <a:spAutoFit/>
          </a:bodyPr>
          <a:lstStyle/>
          <a:p>
            <a:r>
              <a:rPr lang="en-US" sz="1400" dirty="0"/>
              <a:t>Heap</a:t>
            </a:r>
          </a:p>
        </p:txBody>
      </p:sp>
      <p:sp>
        <p:nvSpPr>
          <p:cNvPr id="44" name="TextBox 43">
            <a:extLst>
              <a:ext uri="{FF2B5EF4-FFF2-40B4-BE49-F238E27FC236}">
                <a16:creationId xmlns:a16="http://schemas.microsoft.com/office/drawing/2014/main" id="{AA154448-3BB8-4364-B8FB-61D3984164B8}"/>
              </a:ext>
            </a:extLst>
          </p:cNvPr>
          <p:cNvSpPr txBox="1"/>
          <p:nvPr/>
        </p:nvSpPr>
        <p:spPr>
          <a:xfrm>
            <a:off x="5893176" y="1001516"/>
            <a:ext cx="858498" cy="523220"/>
          </a:xfrm>
          <a:prstGeom prst="rect">
            <a:avLst/>
          </a:prstGeom>
          <a:noFill/>
        </p:spPr>
        <p:txBody>
          <a:bodyPr wrap="square" rtlCol="0">
            <a:spAutoFit/>
          </a:bodyPr>
          <a:lstStyle/>
          <a:p>
            <a:r>
              <a:rPr lang="en-US" sz="1400" dirty="0"/>
              <a:t>Memory Space</a:t>
            </a:r>
          </a:p>
        </p:txBody>
      </p:sp>
    </p:spTree>
    <p:extLst>
      <p:ext uri="{BB962C8B-B14F-4D97-AF65-F5344CB8AC3E}">
        <p14:creationId xmlns:p14="http://schemas.microsoft.com/office/powerpoint/2010/main" val="374075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03E56-1DBF-43EA-8B66-15FBF23D1EBA}"/>
              </a:ext>
            </a:extLst>
          </p:cNvPr>
          <p:cNvSpPr>
            <a:spLocks noGrp="1"/>
          </p:cNvSpPr>
          <p:nvPr>
            <p:ph type="title"/>
          </p:nvPr>
        </p:nvSpPr>
        <p:spPr/>
        <p:txBody>
          <a:bodyPr/>
          <a:lstStyle/>
          <a:p>
            <a:r>
              <a:rPr lang="en-US" dirty="0"/>
              <a:t>Memory Leak Detection</a:t>
            </a:r>
          </a:p>
        </p:txBody>
      </p:sp>
      <p:sp>
        <p:nvSpPr>
          <p:cNvPr id="3" name="Text Placeholder 2">
            <a:extLst>
              <a:ext uri="{FF2B5EF4-FFF2-40B4-BE49-F238E27FC236}">
                <a16:creationId xmlns:a16="http://schemas.microsoft.com/office/drawing/2014/main" id="{F7A39E6B-3979-42E1-8FED-536AFD811AC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1231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EB63-2BD4-46EB-94DF-44325CBB2D5C}"/>
              </a:ext>
            </a:extLst>
          </p:cNvPr>
          <p:cNvSpPr>
            <a:spLocks noGrp="1"/>
          </p:cNvSpPr>
          <p:nvPr>
            <p:ph type="title"/>
          </p:nvPr>
        </p:nvSpPr>
        <p:spPr/>
        <p:txBody>
          <a:bodyPr/>
          <a:lstStyle/>
          <a:p>
            <a:r>
              <a:rPr lang="en-US" dirty="0"/>
              <a:t>Heap Memory Leak Detection</a:t>
            </a:r>
          </a:p>
        </p:txBody>
      </p:sp>
      <p:sp>
        <p:nvSpPr>
          <p:cNvPr id="3" name="Content Placeholder 2">
            <a:extLst>
              <a:ext uri="{FF2B5EF4-FFF2-40B4-BE49-F238E27FC236}">
                <a16:creationId xmlns:a16="http://schemas.microsoft.com/office/drawing/2014/main" id="{33A2E743-EF60-403B-ABE3-AC17FB1A134B}"/>
              </a:ext>
            </a:extLst>
          </p:cNvPr>
          <p:cNvSpPr>
            <a:spLocks noGrp="1"/>
          </p:cNvSpPr>
          <p:nvPr>
            <p:ph idx="1"/>
          </p:nvPr>
        </p:nvSpPr>
        <p:spPr>
          <a:xfrm>
            <a:off x="320038" y="1252728"/>
            <a:ext cx="11558016" cy="2266649"/>
          </a:xfrm>
        </p:spPr>
        <p:txBody>
          <a:bodyPr/>
          <a:lstStyle/>
          <a:p>
            <a:r>
              <a:rPr lang="en-US" b="0" dirty="0"/>
              <a:t>Heap memory leaks can be caused in two ways:</a:t>
            </a:r>
          </a:p>
          <a:p>
            <a:pPr marL="800100" lvl="1" indent="-342900">
              <a:buFont typeface="+mj-lt"/>
              <a:buAutoNum type="arabicPeriod"/>
            </a:pPr>
            <a:r>
              <a:rPr lang="en-US" dirty="0"/>
              <a:t>A bug which results in the loss of all references to an allocated heap memory buffer</a:t>
            </a:r>
          </a:p>
          <a:p>
            <a:pPr marL="800100" lvl="1" indent="-342900">
              <a:buFont typeface="+mj-lt"/>
              <a:buAutoNum type="arabicPeriod"/>
            </a:pPr>
            <a:r>
              <a:rPr lang="en-US" dirty="0"/>
              <a:t>A bug which incorrectly allocates additional items onto a linked data structure.</a:t>
            </a:r>
          </a:p>
          <a:p>
            <a:pPr marL="800100" lvl="1" indent="-342900">
              <a:buFont typeface="+mj-lt"/>
              <a:buAutoNum type="arabicPeriod"/>
            </a:pPr>
            <a:endParaRPr lang="en-US" dirty="0"/>
          </a:p>
          <a:p>
            <a:r>
              <a:rPr lang="en-US" b="0" dirty="0"/>
              <a:t>Almost all memory leaks are the result of 1.</a:t>
            </a:r>
          </a:p>
          <a:p>
            <a:r>
              <a:rPr lang="en-US" b="0" dirty="0"/>
              <a:t>It is all too easy to have this type of bug in one’s code.</a:t>
            </a:r>
          </a:p>
          <a:p>
            <a:pPr marL="0" indent="0">
              <a:buNone/>
            </a:pPr>
            <a:endParaRPr lang="en-US" b="0" dirty="0"/>
          </a:p>
        </p:txBody>
      </p:sp>
    </p:spTree>
    <p:extLst>
      <p:ext uri="{BB962C8B-B14F-4D97-AF65-F5344CB8AC3E}">
        <p14:creationId xmlns:p14="http://schemas.microsoft.com/office/powerpoint/2010/main" val="115319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EB63-2BD4-46EB-94DF-44325CBB2D5C}"/>
              </a:ext>
            </a:extLst>
          </p:cNvPr>
          <p:cNvSpPr>
            <a:spLocks noGrp="1"/>
          </p:cNvSpPr>
          <p:nvPr>
            <p:ph type="title"/>
          </p:nvPr>
        </p:nvSpPr>
        <p:spPr/>
        <p:txBody>
          <a:bodyPr/>
          <a:lstStyle/>
          <a:p>
            <a:pPr fontAlgn="ctr"/>
            <a:r>
              <a:rPr lang="en-US" dirty="0">
                <a:solidFill>
                  <a:srgbClr val="000000"/>
                </a:solidFill>
                <a:latin typeface="Calibri"/>
              </a:rPr>
              <a:t>Memory Leak Detection - Memory Profiling Tools</a:t>
            </a:r>
            <a:br>
              <a:rPr lang="en-US" dirty="0">
                <a:solidFill>
                  <a:srgbClr val="000000"/>
                </a:solidFill>
                <a:latin typeface="Calibri"/>
              </a:rPr>
            </a:br>
            <a:endParaRPr lang="en-US" dirty="0">
              <a:solidFill>
                <a:srgbClr val="000000"/>
              </a:solidFill>
              <a:latin typeface="Calibri"/>
            </a:endParaRPr>
          </a:p>
        </p:txBody>
      </p:sp>
      <p:sp>
        <p:nvSpPr>
          <p:cNvPr id="3" name="Content Placeholder 2">
            <a:extLst>
              <a:ext uri="{FF2B5EF4-FFF2-40B4-BE49-F238E27FC236}">
                <a16:creationId xmlns:a16="http://schemas.microsoft.com/office/drawing/2014/main" id="{33A2E743-EF60-403B-ABE3-AC17FB1A134B}"/>
              </a:ext>
            </a:extLst>
          </p:cNvPr>
          <p:cNvSpPr>
            <a:spLocks noGrp="1"/>
          </p:cNvSpPr>
          <p:nvPr>
            <p:ph idx="1"/>
          </p:nvPr>
        </p:nvSpPr>
        <p:spPr>
          <a:xfrm>
            <a:off x="320039" y="699834"/>
            <a:ext cx="11558016" cy="3223580"/>
          </a:xfrm>
        </p:spPr>
        <p:txBody>
          <a:bodyPr/>
          <a:lstStyle/>
          <a:p>
            <a:pPr marL="0" indent="0">
              <a:buNone/>
            </a:pPr>
            <a:r>
              <a:rPr lang="en-US" b="0" dirty="0"/>
              <a:t>Tool Description</a:t>
            </a:r>
          </a:p>
          <a:p>
            <a:pPr lvl="1"/>
            <a:r>
              <a:rPr lang="en-US" b="0" dirty="0">
                <a:solidFill>
                  <a:srgbClr val="000000"/>
                </a:solidFill>
                <a:latin typeface="Calibri"/>
              </a:rPr>
              <a:t>Tool reports the memory owned by individual </a:t>
            </a:r>
            <a:r>
              <a:rPr lang="en-US" dirty="0">
                <a:solidFill>
                  <a:srgbClr val="000000"/>
                </a:solidFill>
                <a:latin typeface="Calibri"/>
              </a:rPr>
              <a:t>Process Threads or Tasks</a:t>
            </a:r>
          </a:p>
          <a:p>
            <a:pPr lvl="1"/>
            <a:r>
              <a:rPr lang="en-US" b="1" dirty="0">
                <a:solidFill>
                  <a:srgbClr val="000000"/>
                </a:solidFill>
                <a:latin typeface="Calibri"/>
              </a:rPr>
              <a:t>One strategy: When the embedded system is in steady-state take periodic memory profiles (hourly, daily).</a:t>
            </a:r>
          </a:p>
          <a:p>
            <a:pPr lvl="1"/>
            <a:r>
              <a:rPr lang="en-US" dirty="0">
                <a:solidFill>
                  <a:srgbClr val="000000"/>
                </a:solidFill>
                <a:latin typeface="Calibri"/>
              </a:rPr>
              <a:t>Compare the memory profiles. This will highlight memory leaks. Care must be taken as the memory consumption of some threads/tasks may naturally vary (breathing).</a:t>
            </a:r>
            <a:endParaRPr lang="en-US" b="0" dirty="0"/>
          </a:p>
          <a:p>
            <a:pPr marL="0" indent="0">
              <a:buNone/>
            </a:pPr>
            <a:r>
              <a:rPr lang="en-US" b="0" dirty="0"/>
              <a:t>Tool's Value</a:t>
            </a:r>
          </a:p>
          <a:p>
            <a:pPr lvl="1"/>
            <a:r>
              <a:rPr lang="en-US" b="1" dirty="0">
                <a:solidFill>
                  <a:srgbClr val="000000"/>
                </a:solidFill>
                <a:latin typeface="Calibri"/>
              </a:rPr>
              <a:t>Effective in detecting memory leaks</a:t>
            </a:r>
            <a:r>
              <a:rPr lang="en-US" dirty="0">
                <a:solidFill>
                  <a:srgbClr val="000000"/>
                </a:solidFill>
                <a:latin typeface="Calibri"/>
              </a:rPr>
              <a:t>.</a:t>
            </a:r>
            <a:endParaRPr lang="en-US" b="0" dirty="0"/>
          </a:p>
          <a:p>
            <a:pPr marL="0" indent="0">
              <a:buNone/>
            </a:pPr>
            <a:r>
              <a:rPr lang="en-US" b="0" dirty="0"/>
              <a:t>Tool's Shortcomings</a:t>
            </a:r>
          </a:p>
          <a:p>
            <a:pPr lvl="1" fontAlgn="t"/>
            <a:r>
              <a:rPr lang="en-US" dirty="0">
                <a:solidFill>
                  <a:srgbClr val="000000"/>
                </a:solidFill>
                <a:latin typeface="Calibri"/>
              </a:rPr>
              <a:t>Each memory profile is a lot of information. Comparing memory profiles is a time consuming task. </a:t>
            </a:r>
            <a:r>
              <a:rPr lang="en-US" b="1" dirty="0">
                <a:solidFill>
                  <a:srgbClr val="000000"/>
                </a:solidFill>
                <a:latin typeface="Calibri"/>
              </a:rPr>
              <a:t>Scripts are required to do the comparison and generate a high level report.</a:t>
            </a:r>
          </a:p>
          <a:p>
            <a:pPr marL="0" indent="0">
              <a:buNone/>
            </a:pPr>
            <a:endParaRPr lang="en-US" b="0" dirty="0"/>
          </a:p>
          <a:p>
            <a:endParaRPr lang="en-US" b="0" dirty="0"/>
          </a:p>
          <a:p>
            <a:endParaRPr lang="en-US" b="0" dirty="0"/>
          </a:p>
          <a:p>
            <a:endParaRPr lang="en-US" b="0" dirty="0"/>
          </a:p>
          <a:p>
            <a:endParaRPr lang="en-US" b="0" dirty="0"/>
          </a:p>
          <a:p>
            <a:endParaRPr lang="en-US" b="0" dirty="0"/>
          </a:p>
          <a:p>
            <a:endParaRPr lang="en-US" b="0" dirty="0"/>
          </a:p>
        </p:txBody>
      </p:sp>
      <p:grpSp>
        <p:nvGrpSpPr>
          <p:cNvPr id="4" name="Group 3">
            <a:extLst>
              <a:ext uri="{FF2B5EF4-FFF2-40B4-BE49-F238E27FC236}">
                <a16:creationId xmlns:a16="http://schemas.microsoft.com/office/drawing/2014/main" id="{74A39D56-BE78-4BFA-8332-C97A4FD5FE53}"/>
              </a:ext>
            </a:extLst>
          </p:cNvPr>
          <p:cNvGrpSpPr/>
          <p:nvPr/>
        </p:nvGrpSpPr>
        <p:grpSpPr>
          <a:xfrm>
            <a:off x="1424681" y="3835675"/>
            <a:ext cx="7503337" cy="3008550"/>
            <a:chOff x="701313" y="1962025"/>
            <a:chExt cx="7503337" cy="3008550"/>
          </a:xfrm>
        </p:grpSpPr>
        <p:sp>
          <p:nvSpPr>
            <p:cNvPr id="5" name="Google Shape;750;p39">
              <a:extLst>
                <a:ext uri="{FF2B5EF4-FFF2-40B4-BE49-F238E27FC236}">
                  <a16:creationId xmlns:a16="http://schemas.microsoft.com/office/drawing/2014/main" id="{55BFB11D-1DF6-4435-95AE-E9C22CFA297C}"/>
                </a:ext>
              </a:extLst>
            </p:cNvPr>
            <p:cNvSpPr/>
            <p:nvPr/>
          </p:nvSpPr>
          <p:spPr>
            <a:xfrm>
              <a:off x="809925" y="2163650"/>
              <a:ext cx="743100" cy="585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51;p39">
              <a:extLst>
                <a:ext uri="{FF2B5EF4-FFF2-40B4-BE49-F238E27FC236}">
                  <a16:creationId xmlns:a16="http://schemas.microsoft.com/office/drawing/2014/main" id="{E3712B03-D332-4A14-996E-8964BCC947CD}"/>
                </a:ext>
              </a:extLst>
            </p:cNvPr>
            <p:cNvSpPr/>
            <p:nvPr/>
          </p:nvSpPr>
          <p:spPr>
            <a:xfrm>
              <a:off x="809925" y="2222150"/>
              <a:ext cx="743100" cy="1128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52;p39">
              <a:extLst>
                <a:ext uri="{FF2B5EF4-FFF2-40B4-BE49-F238E27FC236}">
                  <a16:creationId xmlns:a16="http://schemas.microsoft.com/office/drawing/2014/main" id="{E7CC5A97-FF8E-471A-8BAF-AFEA5ABD3AD2}"/>
                </a:ext>
              </a:extLst>
            </p:cNvPr>
            <p:cNvSpPr/>
            <p:nvPr/>
          </p:nvSpPr>
          <p:spPr>
            <a:xfrm>
              <a:off x="809925" y="2334850"/>
              <a:ext cx="743100" cy="585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53;p39">
              <a:extLst>
                <a:ext uri="{FF2B5EF4-FFF2-40B4-BE49-F238E27FC236}">
                  <a16:creationId xmlns:a16="http://schemas.microsoft.com/office/drawing/2014/main" id="{3746E906-BC25-4466-AD47-783F8E444C4D}"/>
                </a:ext>
              </a:extLst>
            </p:cNvPr>
            <p:cNvSpPr/>
            <p:nvPr/>
          </p:nvSpPr>
          <p:spPr>
            <a:xfrm>
              <a:off x="809925" y="2393350"/>
              <a:ext cx="743100" cy="58500"/>
            </a:xfrm>
            <a:prstGeom prst="rect">
              <a:avLst/>
            </a:prstGeom>
            <a:solidFill>
              <a:srgbClr val="E6B8A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54;p39">
              <a:extLst>
                <a:ext uri="{FF2B5EF4-FFF2-40B4-BE49-F238E27FC236}">
                  <a16:creationId xmlns:a16="http://schemas.microsoft.com/office/drawing/2014/main" id="{BF8F7481-9A63-4266-94B1-78A3F22B9390}"/>
                </a:ext>
              </a:extLst>
            </p:cNvPr>
            <p:cNvSpPr/>
            <p:nvPr/>
          </p:nvSpPr>
          <p:spPr>
            <a:xfrm>
              <a:off x="809925" y="2564500"/>
              <a:ext cx="743100" cy="585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55;p39">
              <a:extLst>
                <a:ext uri="{FF2B5EF4-FFF2-40B4-BE49-F238E27FC236}">
                  <a16:creationId xmlns:a16="http://schemas.microsoft.com/office/drawing/2014/main" id="{4EF34A5B-5211-4D53-9EA4-235C9509174B}"/>
                </a:ext>
              </a:extLst>
            </p:cNvPr>
            <p:cNvSpPr/>
            <p:nvPr/>
          </p:nvSpPr>
          <p:spPr>
            <a:xfrm>
              <a:off x="809925" y="2449675"/>
              <a:ext cx="743100" cy="1128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56;p39">
              <a:extLst>
                <a:ext uri="{FF2B5EF4-FFF2-40B4-BE49-F238E27FC236}">
                  <a16:creationId xmlns:a16="http://schemas.microsoft.com/office/drawing/2014/main" id="{A090048C-0F7F-479A-9C73-76ABE955A6CA}"/>
                </a:ext>
              </a:extLst>
            </p:cNvPr>
            <p:cNvSpPr/>
            <p:nvPr/>
          </p:nvSpPr>
          <p:spPr>
            <a:xfrm>
              <a:off x="809925" y="2625025"/>
              <a:ext cx="743100" cy="585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57;p39">
              <a:extLst>
                <a:ext uri="{FF2B5EF4-FFF2-40B4-BE49-F238E27FC236}">
                  <a16:creationId xmlns:a16="http://schemas.microsoft.com/office/drawing/2014/main" id="{A3AB6D60-57BF-4450-BC2D-68013D8A3D1D}"/>
                </a:ext>
              </a:extLst>
            </p:cNvPr>
            <p:cNvSpPr/>
            <p:nvPr/>
          </p:nvSpPr>
          <p:spPr>
            <a:xfrm>
              <a:off x="809925" y="2677200"/>
              <a:ext cx="743100" cy="58500"/>
            </a:xfrm>
            <a:prstGeom prst="rect">
              <a:avLst/>
            </a:prstGeom>
            <a:solidFill>
              <a:srgbClr val="E6B8A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58;p39">
              <a:extLst>
                <a:ext uri="{FF2B5EF4-FFF2-40B4-BE49-F238E27FC236}">
                  <a16:creationId xmlns:a16="http://schemas.microsoft.com/office/drawing/2014/main" id="{4DD0A804-3633-4ED1-8306-15EA4B71B14C}"/>
                </a:ext>
              </a:extLst>
            </p:cNvPr>
            <p:cNvSpPr/>
            <p:nvPr/>
          </p:nvSpPr>
          <p:spPr>
            <a:xfrm>
              <a:off x="809925" y="2735700"/>
              <a:ext cx="743100" cy="1671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59;p39">
              <a:extLst>
                <a:ext uri="{FF2B5EF4-FFF2-40B4-BE49-F238E27FC236}">
                  <a16:creationId xmlns:a16="http://schemas.microsoft.com/office/drawing/2014/main" id="{4643BCAB-BECB-4B01-A1D5-F7E00820F10D}"/>
                </a:ext>
              </a:extLst>
            </p:cNvPr>
            <p:cNvSpPr/>
            <p:nvPr/>
          </p:nvSpPr>
          <p:spPr>
            <a:xfrm>
              <a:off x="809925" y="2856700"/>
              <a:ext cx="743100" cy="585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60;p39">
              <a:extLst>
                <a:ext uri="{FF2B5EF4-FFF2-40B4-BE49-F238E27FC236}">
                  <a16:creationId xmlns:a16="http://schemas.microsoft.com/office/drawing/2014/main" id="{A70A5AC5-C516-49C6-AB8D-CF0FFF106F51}"/>
                </a:ext>
              </a:extLst>
            </p:cNvPr>
            <p:cNvSpPr/>
            <p:nvPr/>
          </p:nvSpPr>
          <p:spPr>
            <a:xfrm>
              <a:off x="809925" y="3027850"/>
              <a:ext cx="743100" cy="585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61;p39">
              <a:extLst>
                <a:ext uri="{FF2B5EF4-FFF2-40B4-BE49-F238E27FC236}">
                  <a16:creationId xmlns:a16="http://schemas.microsoft.com/office/drawing/2014/main" id="{366D1EAC-446E-4E42-88CA-CCF81F42DDF2}"/>
                </a:ext>
              </a:extLst>
            </p:cNvPr>
            <p:cNvSpPr/>
            <p:nvPr/>
          </p:nvSpPr>
          <p:spPr>
            <a:xfrm>
              <a:off x="809925" y="2913025"/>
              <a:ext cx="743100" cy="1128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62;p39">
              <a:extLst>
                <a:ext uri="{FF2B5EF4-FFF2-40B4-BE49-F238E27FC236}">
                  <a16:creationId xmlns:a16="http://schemas.microsoft.com/office/drawing/2014/main" id="{2C59EB7B-4E63-40DF-B0DE-106DFC0CD32B}"/>
                </a:ext>
              </a:extLst>
            </p:cNvPr>
            <p:cNvSpPr/>
            <p:nvPr/>
          </p:nvSpPr>
          <p:spPr>
            <a:xfrm>
              <a:off x="809925" y="3088375"/>
              <a:ext cx="743100" cy="3027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63;p39">
              <a:extLst>
                <a:ext uri="{FF2B5EF4-FFF2-40B4-BE49-F238E27FC236}">
                  <a16:creationId xmlns:a16="http://schemas.microsoft.com/office/drawing/2014/main" id="{7F64D7A2-7090-4901-BE7B-9A41649202FB}"/>
                </a:ext>
              </a:extLst>
            </p:cNvPr>
            <p:cNvSpPr/>
            <p:nvPr/>
          </p:nvSpPr>
          <p:spPr>
            <a:xfrm>
              <a:off x="809925" y="3393100"/>
              <a:ext cx="743100" cy="1128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64;p39">
              <a:extLst>
                <a:ext uri="{FF2B5EF4-FFF2-40B4-BE49-F238E27FC236}">
                  <a16:creationId xmlns:a16="http://schemas.microsoft.com/office/drawing/2014/main" id="{B60C93FC-F165-499C-96C3-4C5CDD2B5938}"/>
                </a:ext>
              </a:extLst>
            </p:cNvPr>
            <p:cNvSpPr/>
            <p:nvPr/>
          </p:nvSpPr>
          <p:spPr>
            <a:xfrm>
              <a:off x="809925" y="3491200"/>
              <a:ext cx="743100" cy="2340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65;p39">
              <a:extLst>
                <a:ext uri="{FF2B5EF4-FFF2-40B4-BE49-F238E27FC236}">
                  <a16:creationId xmlns:a16="http://schemas.microsoft.com/office/drawing/2014/main" id="{2D3504EC-ABAE-4AA5-88C6-F32132597A47}"/>
                </a:ext>
              </a:extLst>
            </p:cNvPr>
            <p:cNvSpPr/>
            <p:nvPr/>
          </p:nvSpPr>
          <p:spPr>
            <a:xfrm>
              <a:off x="809925" y="3720850"/>
              <a:ext cx="743100" cy="585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66;p39">
              <a:extLst>
                <a:ext uri="{FF2B5EF4-FFF2-40B4-BE49-F238E27FC236}">
                  <a16:creationId xmlns:a16="http://schemas.microsoft.com/office/drawing/2014/main" id="{F871A4B8-6F81-4A18-98F8-F298A62A282D}"/>
                </a:ext>
              </a:extLst>
            </p:cNvPr>
            <p:cNvSpPr/>
            <p:nvPr/>
          </p:nvSpPr>
          <p:spPr>
            <a:xfrm>
              <a:off x="809925" y="3779350"/>
              <a:ext cx="743100" cy="585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67;p39">
              <a:extLst>
                <a:ext uri="{FF2B5EF4-FFF2-40B4-BE49-F238E27FC236}">
                  <a16:creationId xmlns:a16="http://schemas.microsoft.com/office/drawing/2014/main" id="{8AB3A166-D0A6-42EC-83A6-FA4BE189453D}"/>
                </a:ext>
              </a:extLst>
            </p:cNvPr>
            <p:cNvSpPr/>
            <p:nvPr/>
          </p:nvSpPr>
          <p:spPr>
            <a:xfrm>
              <a:off x="809925" y="3835675"/>
              <a:ext cx="743100" cy="1128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68;p39">
              <a:extLst>
                <a:ext uri="{FF2B5EF4-FFF2-40B4-BE49-F238E27FC236}">
                  <a16:creationId xmlns:a16="http://schemas.microsoft.com/office/drawing/2014/main" id="{4B2C27E9-B88D-4E3F-AB37-A3BBD1420221}"/>
                </a:ext>
              </a:extLst>
            </p:cNvPr>
            <p:cNvSpPr/>
            <p:nvPr/>
          </p:nvSpPr>
          <p:spPr>
            <a:xfrm>
              <a:off x="809925" y="3916975"/>
              <a:ext cx="743100" cy="601500"/>
            </a:xfrm>
            <a:prstGeom prst="rect">
              <a:avLst/>
            </a:prstGeom>
            <a:solidFill>
              <a:srgbClr val="E6B8A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69;p39">
              <a:extLst>
                <a:ext uri="{FF2B5EF4-FFF2-40B4-BE49-F238E27FC236}">
                  <a16:creationId xmlns:a16="http://schemas.microsoft.com/office/drawing/2014/main" id="{BF21D04A-BF1F-4435-8D4E-69F88CD93166}"/>
                </a:ext>
              </a:extLst>
            </p:cNvPr>
            <p:cNvSpPr/>
            <p:nvPr/>
          </p:nvSpPr>
          <p:spPr>
            <a:xfrm>
              <a:off x="3038350" y="2163650"/>
              <a:ext cx="743100" cy="585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70;p39">
              <a:extLst>
                <a:ext uri="{FF2B5EF4-FFF2-40B4-BE49-F238E27FC236}">
                  <a16:creationId xmlns:a16="http://schemas.microsoft.com/office/drawing/2014/main" id="{B890BF7C-196C-4EEE-8E7A-7BCE15E8C2FB}"/>
                </a:ext>
              </a:extLst>
            </p:cNvPr>
            <p:cNvSpPr/>
            <p:nvPr/>
          </p:nvSpPr>
          <p:spPr>
            <a:xfrm>
              <a:off x="3038350" y="2217850"/>
              <a:ext cx="743100" cy="234000"/>
            </a:xfrm>
            <a:prstGeom prst="rect">
              <a:avLst/>
            </a:prstGeom>
            <a:solidFill>
              <a:srgbClr val="E6B8A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71;p39">
              <a:extLst>
                <a:ext uri="{FF2B5EF4-FFF2-40B4-BE49-F238E27FC236}">
                  <a16:creationId xmlns:a16="http://schemas.microsoft.com/office/drawing/2014/main" id="{B60054A7-F2E1-44D9-9AE5-81F077B14361}"/>
                </a:ext>
              </a:extLst>
            </p:cNvPr>
            <p:cNvSpPr/>
            <p:nvPr/>
          </p:nvSpPr>
          <p:spPr>
            <a:xfrm>
              <a:off x="3038350" y="2449675"/>
              <a:ext cx="743100" cy="1128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72;p39">
              <a:extLst>
                <a:ext uri="{FF2B5EF4-FFF2-40B4-BE49-F238E27FC236}">
                  <a16:creationId xmlns:a16="http://schemas.microsoft.com/office/drawing/2014/main" id="{8412F9C5-EFB7-4B25-9560-4A5A30484572}"/>
                </a:ext>
              </a:extLst>
            </p:cNvPr>
            <p:cNvSpPr/>
            <p:nvPr/>
          </p:nvSpPr>
          <p:spPr>
            <a:xfrm>
              <a:off x="3038350" y="2564500"/>
              <a:ext cx="743100" cy="171300"/>
            </a:xfrm>
            <a:prstGeom prst="rect">
              <a:avLst/>
            </a:prstGeom>
            <a:solidFill>
              <a:srgbClr val="E6B8A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73;p39">
              <a:extLst>
                <a:ext uri="{FF2B5EF4-FFF2-40B4-BE49-F238E27FC236}">
                  <a16:creationId xmlns:a16="http://schemas.microsoft.com/office/drawing/2014/main" id="{E84AD6CA-2923-46DE-92CF-9341712AB1A4}"/>
                </a:ext>
              </a:extLst>
            </p:cNvPr>
            <p:cNvSpPr/>
            <p:nvPr/>
          </p:nvSpPr>
          <p:spPr>
            <a:xfrm>
              <a:off x="3038350" y="2735700"/>
              <a:ext cx="743100" cy="1671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74;p39">
              <a:extLst>
                <a:ext uri="{FF2B5EF4-FFF2-40B4-BE49-F238E27FC236}">
                  <a16:creationId xmlns:a16="http://schemas.microsoft.com/office/drawing/2014/main" id="{CC2DF408-7BC8-466F-B56B-0D0D6CE7D1CB}"/>
                </a:ext>
              </a:extLst>
            </p:cNvPr>
            <p:cNvSpPr/>
            <p:nvPr/>
          </p:nvSpPr>
          <p:spPr>
            <a:xfrm>
              <a:off x="3038350" y="2856700"/>
              <a:ext cx="743100" cy="58500"/>
            </a:xfrm>
            <a:prstGeom prst="rect">
              <a:avLst/>
            </a:prstGeom>
            <a:solidFill>
              <a:srgbClr val="E6B8A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75;p39">
              <a:extLst>
                <a:ext uri="{FF2B5EF4-FFF2-40B4-BE49-F238E27FC236}">
                  <a16:creationId xmlns:a16="http://schemas.microsoft.com/office/drawing/2014/main" id="{3327BBD1-16BD-4B84-989B-CE3650EBFBF9}"/>
                </a:ext>
              </a:extLst>
            </p:cNvPr>
            <p:cNvSpPr/>
            <p:nvPr/>
          </p:nvSpPr>
          <p:spPr>
            <a:xfrm>
              <a:off x="3038350" y="3027850"/>
              <a:ext cx="743100" cy="585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76;p39">
              <a:extLst>
                <a:ext uri="{FF2B5EF4-FFF2-40B4-BE49-F238E27FC236}">
                  <a16:creationId xmlns:a16="http://schemas.microsoft.com/office/drawing/2014/main" id="{F72D431E-46E7-4C08-B5BA-18054B38A0F8}"/>
                </a:ext>
              </a:extLst>
            </p:cNvPr>
            <p:cNvSpPr/>
            <p:nvPr/>
          </p:nvSpPr>
          <p:spPr>
            <a:xfrm>
              <a:off x="3038350" y="2913025"/>
              <a:ext cx="743100" cy="1128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77;p39">
              <a:extLst>
                <a:ext uri="{FF2B5EF4-FFF2-40B4-BE49-F238E27FC236}">
                  <a16:creationId xmlns:a16="http://schemas.microsoft.com/office/drawing/2014/main" id="{47FB226B-C5D2-4943-A4A6-960197BC0FEE}"/>
                </a:ext>
              </a:extLst>
            </p:cNvPr>
            <p:cNvSpPr/>
            <p:nvPr/>
          </p:nvSpPr>
          <p:spPr>
            <a:xfrm>
              <a:off x="3038350" y="3088375"/>
              <a:ext cx="743100" cy="636900"/>
            </a:xfrm>
            <a:prstGeom prst="rect">
              <a:avLst/>
            </a:prstGeom>
            <a:solidFill>
              <a:srgbClr val="E6B8A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78;p39">
              <a:extLst>
                <a:ext uri="{FF2B5EF4-FFF2-40B4-BE49-F238E27FC236}">
                  <a16:creationId xmlns:a16="http://schemas.microsoft.com/office/drawing/2014/main" id="{A417DDC0-FB7B-4A8B-B49E-A96F0FAF59DC}"/>
                </a:ext>
              </a:extLst>
            </p:cNvPr>
            <p:cNvSpPr/>
            <p:nvPr/>
          </p:nvSpPr>
          <p:spPr>
            <a:xfrm>
              <a:off x="3038350" y="3720850"/>
              <a:ext cx="743100" cy="585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79;p39">
              <a:extLst>
                <a:ext uri="{FF2B5EF4-FFF2-40B4-BE49-F238E27FC236}">
                  <a16:creationId xmlns:a16="http://schemas.microsoft.com/office/drawing/2014/main" id="{F4EEC9BC-21CD-47B3-9367-6B0034D2272C}"/>
                </a:ext>
              </a:extLst>
            </p:cNvPr>
            <p:cNvSpPr/>
            <p:nvPr/>
          </p:nvSpPr>
          <p:spPr>
            <a:xfrm>
              <a:off x="3038350" y="3779350"/>
              <a:ext cx="743100" cy="739200"/>
            </a:xfrm>
            <a:prstGeom prst="rect">
              <a:avLst/>
            </a:prstGeom>
            <a:solidFill>
              <a:srgbClr val="E6B8A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0;p39">
              <a:extLst>
                <a:ext uri="{FF2B5EF4-FFF2-40B4-BE49-F238E27FC236}">
                  <a16:creationId xmlns:a16="http://schemas.microsoft.com/office/drawing/2014/main" id="{849B5459-C052-4158-A0AD-31CC4158D5B5}"/>
                </a:ext>
              </a:extLst>
            </p:cNvPr>
            <p:cNvSpPr/>
            <p:nvPr/>
          </p:nvSpPr>
          <p:spPr>
            <a:xfrm>
              <a:off x="5249938" y="2163650"/>
              <a:ext cx="743100" cy="585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81;p39">
              <a:extLst>
                <a:ext uri="{FF2B5EF4-FFF2-40B4-BE49-F238E27FC236}">
                  <a16:creationId xmlns:a16="http://schemas.microsoft.com/office/drawing/2014/main" id="{E646C0CF-0724-4F9D-ACA4-D8AF6C43FC9D}"/>
                </a:ext>
              </a:extLst>
            </p:cNvPr>
            <p:cNvSpPr/>
            <p:nvPr/>
          </p:nvSpPr>
          <p:spPr>
            <a:xfrm>
              <a:off x="5249938" y="2222150"/>
              <a:ext cx="743100" cy="1128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82;p39">
              <a:extLst>
                <a:ext uri="{FF2B5EF4-FFF2-40B4-BE49-F238E27FC236}">
                  <a16:creationId xmlns:a16="http://schemas.microsoft.com/office/drawing/2014/main" id="{AB0DC47E-60CF-457D-AE4A-4A6ABE279AB0}"/>
                </a:ext>
              </a:extLst>
            </p:cNvPr>
            <p:cNvSpPr/>
            <p:nvPr/>
          </p:nvSpPr>
          <p:spPr>
            <a:xfrm>
              <a:off x="5249938" y="2334850"/>
              <a:ext cx="743100" cy="585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83;p39">
              <a:extLst>
                <a:ext uri="{FF2B5EF4-FFF2-40B4-BE49-F238E27FC236}">
                  <a16:creationId xmlns:a16="http://schemas.microsoft.com/office/drawing/2014/main" id="{5D792E01-18BB-43C0-A1F8-4E74843248B5}"/>
                </a:ext>
              </a:extLst>
            </p:cNvPr>
            <p:cNvSpPr/>
            <p:nvPr/>
          </p:nvSpPr>
          <p:spPr>
            <a:xfrm>
              <a:off x="5249938" y="2393350"/>
              <a:ext cx="743100" cy="585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84;p39">
              <a:extLst>
                <a:ext uri="{FF2B5EF4-FFF2-40B4-BE49-F238E27FC236}">
                  <a16:creationId xmlns:a16="http://schemas.microsoft.com/office/drawing/2014/main" id="{147A5B9E-013A-40D7-A68B-5921A8BB5DDE}"/>
                </a:ext>
              </a:extLst>
            </p:cNvPr>
            <p:cNvSpPr/>
            <p:nvPr/>
          </p:nvSpPr>
          <p:spPr>
            <a:xfrm>
              <a:off x="5249938" y="2564500"/>
              <a:ext cx="743100" cy="585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85;p39">
              <a:extLst>
                <a:ext uri="{FF2B5EF4-FFF2-40B4-BE49-F238E27FC236}">
                  <a16:creationId xmlns:a16="http://schemas.microsoft.com/office/drawing/2014/main" id="{324AFA91-7301-457D-A703-1B4A54F083D2}"/>
                </a:ext>
              </a:extLst>
            </p:cNvPr>
            <p:cNvSpPr/>
            <p:nvPr/>
          </p:nvSpPr>
          <p:spPr>
            <a:xfrm>
              <a:off x="5249938" y="2449675"/>
              <a:ext cx="743100" cy="1128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86;p39">
              <a:extLst>
                <a:ext uri="{FF2B5EF4-FFF2-40B4-BE49-F238E27FC236}">
                  <a16:creationId xmlns:a16="http://schemas.microsoft.com/office/drawing/2014/main" id="{D5B01769-8D7E-4C20-8484-1F71293D27D5}"/>
                </a:ext>
              </a:extLst>
            </p:cNvPr>
            <p:cNvSpPr/>
            <p:nvPr/>
          </p:nvSpPr>
          <p:spPr>
            <a:xfrm>
              <a:off x="5249938" y="2625025"/>
              <a:ext cx="743100" cy="585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87;p39">
              <a:extLst>
                <a:ext uri="{FF2B5EF4-FFF2-40B4-BE49-F238E27FC236}">
                  <a16:creationId xmlns:a16="http://schemas.microsoft.com/office/drawing/2014/main" id="{8939FCD2-2B24-4839-BC6E-170E3DD6D274}"/>
                </a:ext>
              </a:extLst>
            </p:cNvPr>
            <p:cNvSpPr/>
            <p:nvPr/>
          </p:nvSpPr>
          <p:spPr>
            <a:xfrm>
              <a:off x="5249938" y="2677200"/>
              <a:ext cx="743100" cy="585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88;p39">
              <a:extLst>
                <a:ext uri="{FF2B5EF4-FFF2-40B4-BE49-F238E27FC236}">
                  <a16:creationId xmlns:a16="http://schemas.microsoft.com/office/drawing/2014/main" id="{65D78911-49B5-4636-B7C2-82C0330BA935}"/>
                </a:ext>
              </a:extLst>
            </p:cNvPr>
            <p:cNvSpPr/>
            <p:nvPr/>
          </p:nvSpPr>
          <p:spPr>
            <a:xfrm>
              <a:off x="5249938" y="2735700"/>
              <a:ext cx="743100" cy="1671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89;p39">
              <a:extLst>
                <a:ext uri="{FF2B5EF4-FFF2-40B4-BE49-F238E27FC236}">
                  <a16:creationId xmlns:a16="http://schemas.microsoft.com/office/drawing/2014/main" id="{B282700D-09CD-4F6C-B88E-1987CDC856CE}"/>
                </a:ext>
              </a:extLst>
            </p:cNvPr>
            <p:cNvSpPr/>
            <p:nvPr/>
          </p:nvSpPr>
          <p:spPr>
            <a:xfrm>
              <a:off x="5249938" y="2856700"/>
              <a:ext cx="743100" cy="585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90;p39">
              <a:extLst>
                <a:ext uri="{FF2B5EF4-FFF2-40B4-BE49-F238E27FC236}">
                  <a16:creationId xmlns:a16="http://schemas.microsoft.com/office/drawing/2014/main" id="{6F54B44A-502E-43BD-B8A7-98622EA2957C}"/>
                </a:ext>
              </a:extLst>
            </p:cNvPr>
            <p:cNvSpPr/>
            <p:nvPr/>
          </p:nvSpPr>
          <p:spPr>
            <a:xfrm>
              <a:off x="5249938" y="3027850"/>
              <a:ext cx="743100" cy="585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91;p39">
              <a:extLst>
                <a:ext uri="{FF2B5EF4-FFF2-40B4-BE49-F238E27FC236}">
                  <a16:creationId xmlns:a16="http://schemas.microsoft.com/office/drawing/2014/main" id="{B2DD24FB-1A4C-4D07-8EFD-8647C870B2FD}"/>
                </a:ext>
              </a:extLst>
            </p:cNvPr>
            <p:cNvSpPr/>
            <p:nvPr/>
          </p:nvSpPr>
          <p:spPr>
            <a:xfrm>
              <a:off x="5249938" y="2913025"/>
              <a:ext cx="743100" cy="1128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92;p39">
              <a:extLst>
                <a:ext uri="{FF2B5EF4-FFF2-40B4-BE49-F238E27FC236}">
                  <a16:creationId xmlns:a16="http://schemas.microsoft.com/office/drawing/2014/main" id="{1EBC16FE-6908-4A35-A1EC-BCD7DFA2D751}"/>
                </a:ext>
              </a:extLst>
            </p:cNvPr>
            <p:cNvSpPr/>
            <p:nvPr/>
          </p:nvSpPr>
          <p:spPr>
            <a:xfrm>
              <a:off x="5249938" y="3088375"/>
              <a:ext cx="743100" cy="3027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93;p39">
              <a:extLst>
                <a:ext uri="{FF2B5EF4-FFF2-40B4-BE49-F238E27FC236}">
                  <a16:creationId xmlns:a16="http://schemas.microsoft.com/office/drawing/2014/main" id="{3DCCEB72-DF52-44C2-B4B2-99E53CF8412C}"/>
                </a:ext>
              </a:extLst>
            </p:cNvPr>
            <p:cNvSpPr/>
            <p:nvPr/>
          </p:nvSpPr>
          <p:spPr>
            <a:xfrm>
              <a:off x="5249938" y="3393100"/>
              <a:ext cx="743100" cy="1128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94;p39">
              <a:extLst>
                <a:ext uri="{FF2B5EF4-FFF2-40B4-BE49-F238E27FC236}">
                  <a16:creationId xmlns:a16="http://schemas.microsoft.com/office/drawing/2014/main" id="{AA8AB314-A6AE-4C48-BC03-59F6DD077DA5}"/>
                </a:ext>
              </a:extLst>
            </p:cNvPr>
            <p:cNvSpPr/>
            <p:nvPr/>
          </p:nvSpPr>
          <p:spPr>
            <a:xfrm>
              <a:off x="5249938" y="3491200"/>
              <a:ext cx="743100" cy="2340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95;p39">
              <a:extLst>
                <a:ext uri="{FF2B5EF4-FFF2-40B4-BE49-F238E27FC236}">
                  <a16:creationId xmlns:a16="http://schemas.microsoft.com/office/drawing/2014/main" id="{018B3DA3-9FBF-4A38-8CFF-647D27B81176}"/>
                </a:ext>
              </a:extLst>
            </p:cNvPr>
            <p:cNvSpPr/>
            <p:nvPr/>
          </p:nvSpPr>
          <p:spPr>
            <a:xfrm>
              <a:off x="5249938" y="3720850"/>
              <a:ext cx="743100" cy="585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96;p39">
              <a:extLst>
                <a:ext uri="{FF2B5EF4-FFF2-40B4-BE49-F238E27FC236}">
                  <a16:creationId xmlns:a16="http://schemas.microsoft.com/office/drawing/2014/main" id="{25B70017-D2BF-4E56-B01D-37808A915AC4}"/>
                </a:ext>
              </a:extLst>
            </p:cNvPr>
            <p:cNvSpPr/>
            <p:nvPr/>
          </p:nvSpPr>
          <p:spPr>
            <a:xfrm>
              <a:off x="5249938" y="3779350"/>
              <a:ext cx="743100" cy="585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97;p39">
              <a:extLst>
                <a:ext uri="{FF2B5EF4-FFF2-40B4-BE49-F238E27FC236}">
                  <a16:creationId xmlns:a16="http://schemas.microsoft.com/office/drawing/2014/main" id="{264733C7-A357-4CCA-A200-3036F48A8F97}"/>
                </a:ext>
              </a:extLst>
            </p:cNvPr>
            <p:cNvSpPr/>
            <p:nvPr/>
          </p:nvSpPr>
          <p:spPr>
            <a:xfrm>
              <a:off x="5249938" y="3835675"/>
              <a:ext cx="743100" cy="1128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98;p39">
              <a:extLst>
                <a:ext uri="{FF2B5EF4-FFF2-40B4-BE49-F238E27FC236}">
                  <a16:creationId xmlns:a16="http://schemas.microsoft.com/office/drawing/2014/main" id="{F7F1EEDD-4078-4F99-A934-32A940DF7981}"/>
                </a:ext>
              </a:extLst>
            </p:cNvPr>
            <p:cNvSpPr/>
            <p:nvPr/>
          </p:nvSpPr>
          <p:spPr>
            <a:xfrm>
              <a:off x="5249938" y="3916975"/>
              <a:ext cx="743100" cy="601500"/>
            </a:xfrm>
            <a:prstGeom prst="rect">
              <a:avLst/>
            </a:prstGeom>
            <a:solidFill>
              <a:srgbClr val="E6B8A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99;p39">
              <a:extLst>
                <a:ext uri="{FF2B5EF4-FFF2-40B4-BE49-F238E27FC236}">
                  <a16:creationId xmlns:a16="http://schemas.microsoft.com/office/drawing/2014/main" id="{A19F7647-2AD2-4DD8-AFF1-53028B0BD375}"/>
                </a:ext>
              </a:extLst>
            </p:cNvPr>
            <p:cNvSpPr/>
            <p:nvPr/>
          </p:nvSpPr>
          <p:spPr>
            <a:xfrm>
              <a:off x="5249938" y="3916975"/>
              <a:ext cx="743100" cy="585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00;p39">
              <a:extLst>
                <a:ext uri="{FF2B5EF4-FFF2-40B4-BE49-F238E27FC236}">
                  <a16:creationId xmlns:a16="http://schemas.microsoft.com/office/drawing/2014/main" id="{38678072-6F47-4144-86D5-14A3A592F2CE}"/>
                </a:ext>
              </a:extLst>
            </p:cNvPr>
            <p:cNvSpPr/>
            <p:nvPr/>
          </p:nvSpPr>
          <p:spPr>
            <a:xfrm>
              <a:off x="7461550" y="2163650"/>
              <a:ext cx="743100" cy="585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01;p39">
              <a:extLst>
                <a:ext uri="{FF2B5EF4-FFF2-40B4-BE49-F238E27FC236}">
                  <a16:creationId xmlns:a16="http://schemas.microsoft.com/office/drawing/2014/main" id="{783458FB-D6F3-4744-9691-D05AD3F85246}"/>
                </a:ext>
              </a:extLst>
            </p:cNvPr>
            <p:cNvSpPr/>
            <p:nvPr/>
          </p:nvSpPr>
          <p:spPr>
            <a:xfrm>
              <a:off x="7461550" y="2217850"/>
              <a:ext cx="743100" cy="234000"/>
            </a:xfrm>
            <a:prstGeom prst="rect">
              <a:avLst/>
            </a:prstGeom>
            <a:solidFill>
              <a:srgbClr val="E6B8A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02;p39">
              <a:extLst>
                <a:ext uri="{FF2B5EF4-FFF2-40B4-BE49-F238E27FC236}">
                  <a16:creationId xmlns:a16="http://schemas.microsoft.com/office/drawing/2014/main" id="{793B270B-E8A3-4377-8E57-13A391CC8866}"/>
                </a:ext>
              </a:extLst>
            </p:cNvPr>
            <p:cNvSpPr/>
            <p:nvPr/>
          </p:nvSpPr>
          <p:spPr>
            <a:xfrm>
              <a:off x="7461550" y="2449675"/>
              <a:ext cx="743100" cy="1128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03;p39">
              <a:extLst>
                <a:ext uri="{FF2B5EF4-FFF2-40B4-BE49-F238E27FC236}">
                  <a16:creationId xmlns:a16="http://schemas.microsoft.com/office/drawing/2014/main" id="{B13F4D2E-EFC0-4D45-9B18-EACDF3D74A86}"/>
                </a:ext>
              </a:extLst>
            </p:cNvPr>
            <p:cNvSpPr/>
            <p:nvPr/>
          </p:nvSpPr>
          <p:spPr>
            <a:xfrm>
              <a:off x="7461550" y="2564500"/>
              <a:ext cx="743100" cy="171300"/>
            </a:xfrm>
            <a:prstGeom prst="rect">
              <a:avLst/>
            </a:prstGeom>
            <a:solidFill>
              <a:srgbClr val="E6B8A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04;p39">
              <a:extLst>
                <a:ext uri="{FF2B5EF4-FFF2-40B4-BE49-F238E27FC236}">
                  <a16:creationId xmlns:a16="http://schemas.microsoft.com/office/drawing/2014/main" id="{081C309E-55FA-42D1-8963-BA38632F4A18}"/>
                </a:ext>
              </a:extLst>
            </p:cNvPr>
            <p:cNvSpPr/>
            <p:nvPr/>
          </p:nvSpPr>
          <p:spPr>
            <a:xfrm>
              <a:off x="7461550" y="2735700"/>
              <a:ext cx="743100" cy="1671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05;p39">
              <a:extLst>
                <a:ext uri="{FF2B5EF4-FFF2-40B4-BE49-F238E27FC236}">
                  <a16:creationId xmlns:a16="http://schemas.microsoft.com/office/drawing/2014/main" id="{CDEE7A8B-70B4-47C7-8889-4D3A04A9C3EC}"/>
                </a:ext>
              </a:extLst>
            </p:cNvPr>
            <p:cNvSpPr/>
            <p:nvPr/>
          </p:nvSpPr>
          <p:spPr>
            <a:xfrm>
              <a:off x="7461550" y="2856700"/>
              <a:ext cx="743100" cy="58500"/>
            </a:xfrm>
            <a:prstGeom prst="rect">
              <a:avLst/>
            </a:prstGeom>
            <a:solidFill>
              <a:srgbClr val="E6B8A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06;p39">
              <a:extLst>
                <a:ext uri="{FF2B5EF4-FFF2-40B4-BE49-F238E27FC236}">
                  <a16:creationId xmlns:a16="http://schemas.microsoft.com/office/drawing/2014/main" id="{A7798214-1E50-4B58-BA02-B95EE7706545}"/>
                </a:ext>
              </a:extLst>
            </p:cNvPr>
            <p:cNvSpPr/>
            <p:nvPr/>
          </p:nvSpPr>
          <p:spPr>
            <a:xfrm>
              <a:off x="7461550" y="3027850"/>
              <a:ext cx="743100" cy="585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07;p39">
              <a:extLst>
                <a:ext uri="{FF2B5EF4-FFF2-40B4-BE49-F238E27FC236}">
                  <a16:creationId xmlns:a16="http://schemas.microsoft.com/office/drawing/2014/main" id="{C778F599-41A4-4785-A55A-D0660A18373B}"/>
                </a:ext>
              </a:extLst>
            </p:cNvPr>
            <p:cNvSpPr/>
            <p:nvPr/>
          </p:nvSpPr>
          <p:spPr>
            <a:xfrm>
              <a:off x="7461550" y="2913025"/>
              <a:ext cx="743100" cy="1128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08;p39">
              <a:extLst>
                <a:ext uri="{FF2B5EF4-FFF2-40B4-BE49-F238E27FC236}">
                  <a16:creationId xmlns:a16="http://schemas.microsoft.com/office/drawing/2014/main" id="{72CAFF5F-9DC0-44D2-A0C3-030A1D9EC2B9}"/>
                </a:ext>
              </a:extLst>
            </p:cNvPr>
            <p:cNvSpPr/>
            <p:nvPr/>
          </p:nvSpPr>
          <p:spPr>
            <a:xfrm>
              <a:off x="7461550" y="3088375"/>
              <a:ext cx="743100" cy="636900"/>
            </a:xfrm>
            <a:prstGeom prst="rect">
              <a:avLst/>
            </a:prstGeom>
            <a:solidFill>
              <a:srgbClr val="E6B8A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09;p39">
              <a:extLst>
                <a:ext uri="{FF2B5EF4-FFF2-40B4-BE49-F238E27FC236}">
                  <a16:creationId xmlns:a16="http://schemas.microsoft.com/office/drawing/2014/main" id="{63E5EC54-64D9-4465-B211-7E2E6DC6BF19}"/>
                </a:ext>
              </a:extLst>
            </p:cNvPr>
            <p:cNvSpPr/>
            <p:nvPr/>
          </p:nvSpPr>
          <p:spPr>
            <a:xfrm>
              <a:off x="7461550" y="3720850"/>
              <a:ext cx="743100" cy="585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10;p39">
              <a:extLst>
                <a:ext uri="{FF2B5EF4-FFF2-40B4-BE49-F238E27FC236}">
                  <a16:creationId xmlns:a16="http://schemas.microsoft.com/office/drawing/2014/main" id="{A2B3E77A-B5E8-4D62-8A1D-B457CC021762}"/>
                </a:ext>
              </a:extLst>
            </p:cNvPr>
            <p:cNvSpPr/>
            <p:nvPr/>
          </p:nvSpPr>
          <p:spPr>
            <a:xfrm>
              <a:off x="7461550" y="3779350"/>
              <a:ext cx="743100" cy="739200"/>
            </a:xfrm>
            <a:prstGeom prst="rect">
              <a:avLst/>
            </a:prstGeom>
            <a:solidFill>
              <a:srgbClr val="E6B8A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11;p39">
              <a:extLst>
                <a:ext uri="{FF2B5EF4-FFF2-40B4-BE49-F238E27FC236}">
                  <a16:creationId xmlns:a16="http://schemas.microsoft.com/office/drawing/2014/main" id="{53B1A18B-D912-4214-B4B7-24C06E7D39AE}"/>
                </a:ext>
              </a:extLst>
            </p:cNvPr>
            <p:cNvSpPr/>
            <p:nvPr/>
          </p:nvSpPr>
          <p:spPr>
            <a:xfrm>
              <a:off x="7461550" y="3910850"/>
              <a:ext cx="743100" cy="585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12;p39">
              <a:extLst>
                <a:ext uri="{FF2B5EF4-FFF2-40B4-BE49-F238E27FC236}">
                  <a16:creationId xmlns:a16="http://schemas.microsoft.com/office/drawing/2014/main" id="{732A8C1A-8A3F-42FE-8930-AAAD75CD190E}"/>
                </a:ext>
              </a:extLst>
            </p:cNvPr>
            <p:cNvSpPr/>
            <p:nvPr/>
          </p:nvSpPr>
          <p:spPr>
            <a:xfrm>
              <a:off x="7461550" y="2680325"/>
              <a:ext cx="743100" cy="585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13;p39">
              <a:extLst>
                <a:ext uri="{FF2B5EF4-FFF2-40B4-BE49-F238E27FC236}">
                  <a16:creationId xmlns:a16="http://schemas.microsoft.com/office/drawing/2014/main" id="{2584D626-1DBE-4935-9DBA-443B65405468}"/>
                </a:ext>
              </a:extLst>
            </p:cNvPr>
            <p:cNvSpPr/>
            <p:nvPr/>
          </p:nvSpPr>
          <p:spPr>
            <a:xfrm>
              <a:off x="7461550" y="2393350"/>
              <a:ext cx="743100" cy="585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 name="Google Shape;814;p39">
              <a:extLst>
                <a:ext uri="{FF2B5EF4-FFF2-40B4-BE49-F238E27FC236}">
                  <a16:creationId xmlns:a16="http://schemas.microsoft.com/office/drawing/2014/main" id="{DBB2C96D-9321-4A43-B06C-C431B565439C}"/>
                </a:ext>
              </a:extLst>
            </p:cNvPr>
            <p:cNvCxnSpPr>
              <a:endCxn id="31" idx="1"/>
            </p:cNvCxnSpPr>
            <p:nvPr/>
          </p:nvCxnSpPr>
          <p:spPr>
            <a:xfrm rot="10800000" flipH="1">
              <a:off x="1569850" y="2969425"/>
              <a:ext cx="1468500" cy="12600"/>
            </a:xfrm>
            <a:prstGeom prst="straightConnector1">
              <a:avLst/>
            </a:prstGeom>
            <a:noFill/>
            <a:ln w="19050" cap="flat" cmpd="sng">
              <a:solidFill>
                <a:schemeClr val="dk2"/>
              </a:solidFill>
              <a:prstDash val="solid"/>
              <a:round/>
              <a:headEnd type="none" w="med" len="med"/>
              <a:tailEnd type="triangle" w="med" len="med"/>
            </a:ln>
          </p:spPr>
        </p:cxnSp>
        <p:sp>
          <p:nvSpPr>
            <p:cNvPr id="70" name="Google Shape;815;p39">
              <a:extLst>
                <a:ext uri="{FF2B5EF4-FFF2-40B4-BE49-F238E27FC236}">
                  <a16:creationId xmlns:a16="http://schemas.microsoft.com/office/drawing/2014/main" id="{F647D81E-C164-4FD0-AD2D-ED81FE5D5F3F}"/>
                </a:ext>
              </a:extLst>
            </p:cNvPr>
            <p:cNvSpPr/>
            <p:nvPr/>
          </p:nvSpPr>
          <p:spPr>
            <a:xfrm>
              <a:off x="1647600" y="2334850"/>
              <a:ext cx="1173300" cy="1444500"/>
            </a:xfrm>
            <a:prstGeom prst="roundRect">
              <a:avLst>
                <a:gd name="adj" fmla="val 16667"/>
              </a:avLst>
            </a:prstGeom>
            <a:solidFill>
              <a:srgbClr val="FFFF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dirty="0">
                  <a:latin typeface="Courier New"/>
                  <a:ea typeface="Courier New"/>
                  <a:cs typeface="Courier New"/>
                  <a:sym typeface="Courier New"/>
                </a:rPr>
                <a:t>delete initial config: some chunks remain allocated</a:t>
              </a:r>
              <a:endParaRPr sz="1200" dirty="0">
                <a:latin typeface="Courier New"/>
                <a:ea typeface="Courier New"/>
                <a:cs typeface="Courier New"/>
                <a:sym typeface="Courier New"/>
              </a:endParaRPr>
            </a:p>
          </p:txBody>
        </p:sp>
        <p:cxnSp>
          <p:nvCxnSpPr>
            <p:cNvPr id="71" name="Google Shape;816;p39">
              <a:extLst>
                <a:ext uri="{FF2B5EF4-FFF2-40B4-BE49-F238E27FC236}">
                  <a16:creationId xmlns:a16="http://schemas.microsoft.com/office/drawing/2014/main" id="{205437E9-F996-470F-B756-49CC9B27102D}"/>
                </a:ext>
              </a:extLst>
            </p:cNvPr>
            <p:cNvCxnSpPr/>
            <p:nvPr/>
          </p:nvCxnSpPr>
          <p:spPr>
            <a:xfrm rot="10800000" flipH="1">
              <a:off x="3781450" y="2967225"/>
              <a:ext cx="1468500" cy="12600"/>
            </a:xfrm>
            <a:prstGeom prst="straightConnector1">
              <a:avLst/>
            </a:prstGeom>
            <a:noFill/>
            <a:ln w="19050" cap="flat" cmpd="sng">
              <a:solidFill>
                <a:schemeClr val="dk2"/>
              </a:solidFill>
              <a:prstDash val="solid"/>
              <a:round/>
              <a:headEnd type="none" w="med" len="med"/>
              <a:tailEnd type="triangle" w="med" len="med"/>
            </a:ln>
          </p:spPr>
        </p:cxnSp>
        <p:sp>
          <p:nvSpPr>
            <p:cNvPr id="72" name="Google Shape;817;p39">
              <a:extLst>
                <a:ext uri="{FF2B5EF4-FFF2-40B4-BE49-F238E27FC236}">
                  <a16:creationId xmlns:a16="http://schemas.microsoft.com/office/drawing/2014/main" id="{D50A8B82-FCDF-4934-B0A0-D185F34C1888}"/>
                </a:ext>
              </a:extLst>
            </p:cNvPr>
            <p:cNvSpPr/>
            <p:nvPr/>
          </p:nvSpPr>
          <p:spPr>
            <a:xfrm>
              <a:off x="3859200" y="2393350"/>
              <a:ext cx="1173300" cy="1386000"/>
            </a:xfrm>
            <a:prstGeom prst="roundRect">
              <a:avLst>
                <a:gd name="adj" fmla="val 16667"/>
              </a:avLst>
            </a:prstGeom>
            <a:solidFill>
              <a:srgbClr val="FFFF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dirty="0">
                  <a:latin typeface="Courier New"/>
                  <a:ea typeface="Courier New"/>
                  <a:cs typeface="Courier New"/>
                  <a:sym typeface="Courier New"/>
                </a:rPr>
                <a:t>re-apply config: more chunks are allocated</a:t>
              </a:r>
              <a:endParaRPr sz="1200" dirty="0">
                <a:latin typeface="Courier New"/>
                <a:ea typeface="Courier New"/>
                <a:cs typeface="Courier New"/>
                <a:sym typeface="Courier New"/>
              </a:endParaRPr>
            </a:p>
          </p:txBody>
        </p:sp>
        <p:cxnSp>
          <p:nvCxnSpPr>
            <p:cNvPr id="73" name="Google Shape;818;p39">
              <a:extLst>
                <a:ext uri="{FF2B5EF4-FFF2-40B4-BE49-F238E27FC236}">
                  <a16:creationId xmlns:a16="http://schemas.microsoft.com/office/drawing/2014/main" id="{D6BC9517-893D-4735-9C92-63A9E11A39E3}"/>
                </a:ext>
              </a:extLst>
            </p:cNvPr>
            <p:cNvCxnSpPr/>
            <p:nvPr/>
          </p:nvCxnSpPr>
          <p:spPr>
            <a:xfrm rot="10800000" flipH="1">
              <a:off x="5993050" y="3003775"/>
              <a:ext cx="1468500" cy="12600"/>
            </a:xfrm>
            <a:prstGeom prst="straightConnector1">
              <a:avLst/>
            </a:prstGeom>
            <a:noFill/>
            <a:ln w="19050" cap="flat" cmpd="sng">
              <a:solidFill>
                <a:schemeClr val="dk2"/>
              </a:solidFill>
              <a:prstDash val="solid"/>
              <a:round/>
              <a:headEnd type="none" w="med" len="med"/>
              <a:tailEnd type="triangle" w="med" len="med"/>
            </a:ln>
          </p:spPr>
        </p:cxnSp>
        <p:sp>
          <p:nvSpPr>
            <p:cNvPr id="74" name="Google Shape;819;p39">
              <a:extLst>
                <a:ext uri="{FF2B5EF4-FFF2-40B4-BE49-F238E27FC236}">
                  <a16:creationId xmlns:a16="http://schemas.microsoft.com/office/drawing/2014/main" id="{05A3A1EF-F732-4DB6-8238-E0489F226FA7}"/>
                </a:ext>
              </a:extLst>
            </p:cNvPr>
            <p:cNvSpPr/>
            <p:nvPr/>
          </p:nvSpPr>
          <p:spPr>
            <a:xfrm>
              <a:off x="6070800" y="2449675"/>
              <a:ext cx="1173300" cy="1467300"/>
            </a:xfrm>
            <a:prstGeom prst="roundRect">
              <a:avLst>
                <a:gd name="adj" fmla="val 16667"/>
              </a:avLst>
            </a:prstGeom>
            <a:solidFill>
              <a:srgbClr val="FFFF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dirty="0">
                  <a:latin typeface="Courier New"/>
                  <a:ea typeface="Courier New"/>
                  <a:cs typeface="Courier New"/>
                  <a:sym typeface="Courier New"/>
                </a:rPr>
                <a:t>delete config again: some remaining chunks may be leaked</a:t>
              </a:r>
              <a:endParaRPr sz="1200" dirty="0">
                <a:latin typeface="Courier New"/>
                <a:ea typeface="Courier New"/>
                <a:cs typeface="Courier New"/>
                <a:sym typeface="Courier New"/>
              </a:endParaRPr>
            </a:p>
          </p:txBody>
        </p:sp>
        <p:sp>
          <p:nvSpPr>
            <p:cNvPr id="75" name="Google Shape;820;p39">
              <a:extLst>
                <a:ext uri="{FF2B5EF4-FFF2-40B4-BE49-F238E27FC236}">
                  <a16:creationId xmlns:a16="http://schemas.microsoft.com/office/drawing/2014/main" id="{397341DE-1A80-4C72-9D55-D0A9B4F104D5}"/>
                </a:ext>
              </a:extLst>
            </p:cNvPr>
            <p:cNvSpPr/>
            <p:nvPr/>
          </p:nvSpPr>
          <p:spPr>
            <a:xfrm>
              <a:off x="3936750" y="4353225"/>
              <a:ext cx="1239600" cy="35425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dirty="0">
                  <a:latin typeface="Courier New"/>
                  <a:ea typeface="Courier New"/>
                  <a:cs typeface="Courier New"/>
                  <a:sym typeface="Courier New"/>
                </a:rPr>
                <a:t>allocated chunk</a:t>
              </a:r>
              <a:endParaRPr sz="1200" dirty="0">
                <a:latin typeface="Courier New"/>
                <a:ea typeface="Courier New"/>
                <a:cs typeface="Courier New"/>
                <a:sym typeface="Courier New"/>
              </a:endParaRPr>
            </a:p>
          </p:txBody>
        </p:sp>
        <p:sp>
          <p:nvSpPr>
            <p:cNvPr id="76" name="Google Shape;821;p39">
              <a:extLst>
                <a:ext uri="{FF2B5EF4-FFF2-40B4-BE49-F238E27FC236}">
                  <a16:creationId xmlns:a16="http://schemas.microsoft.com/office/drawing/2014/main" id="{B70E75CF-AFFB-455B-9688-E37C877C2CDB}"/>
                </a:ext>
              </a:extLst>
            </p:cNvPr>
            <p:cNvSpPr/>
            <p:nvPr/>
          </p:nvSpPr>
          <p:spPr>
            <a:xfrm>
              <a:off x="3936750" y="4707475"/>
              <a:ext cx="1239600" cy="263100"/>
            </a:xfrm>
            <a:prstGeom prst="rect">
              <a:avLst/>
            </a:prstGeom>
            <a:solidFill>
              <a:srgbClr val="E6B8A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dirty="0">
                  <a:latin typeface="Courier New"/>
                  <a:ea typeface="Courier New"/>
                  <a:cs typeface="Courier New"/>
                  <a:sym typeface="Courier New"/>
                </a:rPr>
                <a:t>free chunk</a:t>
              </a:r>
              <a:endParaRPr sz="1200" dirty="0">
                <a:latin typeface="Courier New"/>
                <a:ea typeface="Courier New"/>
                <a:cs typeface="Courier New"/>
                <a:sym typeface="Courier New"/>
              </a:endParaRPr>
            </a:p>
          </p:txBody>
        </p:sp>
        <p:sp>
          <p:nvSpPr>
            <p:cNvPr id="77" name="Google Shape;822;p39">
              <a:extLst>
                <a:ext uri="{FF2B5EF4-FFF2-40B4-BE49-F238E27FC236}">
                  <a16:creationId xmlns:a16="http://schemas.microsoft.com/office/drawing/2014/main" id="{1C5F6D5A-E997-47EA-8B13-32E1516D4BFF}"/>
                </a:ext>
              </a:extLst>
            </p:cNvPr>
            <p:cNvSpPr txBox="1"/>
            <p:nvPr/>
          </p:nvSpPr>
          <p:spPr>
            <a:xfrm>
              <a:off x="4035549" y="4130524"/>
              <a:ext cx="960300" cy="2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dirty="0">
                  <a:latin typeface="Courier New"/>
                  <a:ea typeface="Courier New"/>
                  <a:cs typeface="Courier New"/>
                  <a:sym typeface="Courier New"/>
                </a:rPr>
                <a:t>legend</a:t>
              </a:r>
              <a:endParaRPr sz="1200" dirty="0">
                <a:latin typeface="Courier New"/>
                <a:ea typeface="Courier New"/>
                <a:cs typeface="Courier New"/>
                <a:sym typeface="Courier New"/>
              </a:endParaRPr>
            </a:p>
          </p:txBody>
        </p:sp>
        <p:sp>
          <p:nvSpPr>
            <p:cNvPr id="78" name="Google Shape;823;p39">
              <a:extLst>
                <a:ext uri="{FF2B5EF4-FFF2-40B4-BE49-F238E27FC236}">
                  <a16:creationId xmlns:a16="http://schemas.microsoft.com/office/drawing/2014/main" id="{24642744-0280-4D0F-8E07-A02E442019EF}"/>
                </a:ext>
              </a:extLst>
            </p:cNvPr>
            <p:cNvSpPr txBox="1"/>
            <p:nvPr/>
          </p:nvSpPr>
          <p:spPr>
            <a:xfrm>
              <a:off x="701313" y="1962025"/>
              <a:ext cx="960300" cy="2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dirty="0">
                  <a:latin typeface="Courier New"/>
                  <a:ea typeface="Courier New"/>
                  <a:cs typeface="Courier New"/>
                  <a:sym typeface="Courier New"/>
                </a:rPr>
                <a:t>heap</a:t>
              </a:r>
              <a:endParaRPr sz="1200" dirty="0">
                <a:latin typeface="Courier New"/>
                <a:ea typeface="Courier New"/>
                <a:cs typeface="Courier New"/>
                <a:sym typeface="Courier New"/>
              </a:endParaRPr>
            </a:p>
          </p:txBody>
        </p:sp>
      </p:grpSp>
    </p:spTree>
    <p:extLst>
      <p:ext uri="{BB962C8B-B14F-4D97-AF65-F5344CB8AC3E}">
        <p14:creationId xmlns:p14="http://schemas.microsoft.com/office/powerpoint/2010/main" val="365176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EB63-2BD4-46EB-94DF-44325CBB2D5C}"/>
              </a:ext>
            </a:extLst>
          </p:cNvPr>
          <p:cNvSpPr>
            <a:spLocks noGrp="1"/>
          </p:cNvSpPr>
          <p:nvPr>
            <p:ph type="title"/>
          </p:nvPr>
        </p:nvSpPr>
        <p:spPr/>
        <p:txBody>
          <a:bodyPr/>
          <a:lstStyle/>
          <a:p>
            <a:pPr fontAlgn="ctr"/>
            <a:r>
              <a:rPr lang="en-US" dirty="0" err="1">
                <a:solidFill>
                  <a:srgbClr val="000000"/>
                </a:solidFill>
                <a:latin typeface="Calibri"/>
              </a:rPr>
              <a:t>LeakSanitizer</a:t>
            </a:r>
            <a:br>
              <a:rPr lang="en-US" dirty="0">
                <a:solidFill>
                  <a:srgbClr val="000000"/>
                </a:solidFill>
                <a:latin typeface="Calibri"/>
              </a:rPr>
            </a:br>
            <a:endParaRPr lang="en-US" dirty="0">
              <a:solidFill>
                <a:srgbClr val="000000"/>
              </a:solidFill>
              <a:latin typeface="Calibri"/>
            </a:endParaRPr>
          </a:p>
        </p:txBody>
      </p:sp>
      <p:sp>
        <p:nvSpPr>
          <p:cNvPr id="3" name="Content Placeholder 2">
            <a:extLst>
              <a:ext uri="{FF2B5EF4-FFF2-40B4-BE49-F238E27FC236}">
                <a16:creationId xmlns:a16="http://schemas.microsoft.com/office/drawing/2014/main" id="{33A2E743-EF60-403B-ABE3-AC17FB1A134B}"/>
              </a:ext>
            </a:extLst>
          </p:cNvPr>
          <p:cNvSpPr>
            <a:spLocks noGrp="1"/>
          </p:cNvSpPr>
          <p:nvPr>
            <p:ph idx="1"/>
          </p:nvPr>
        </p:nvSpPr>
        <p:spPr>
          <a:xfrm>
            <a:off x="320038" y="1252727"/>
            <a:ext cx="11558016" cy="4563281"/>
          </a:xfrm>
        </p:spPr>
        <p:txBody>
          <a:bodyPr/>
          <a:lstStyle/>
          <a:p>
            <a:pPr marL="0" indent="0">
              <a:buNone/>
            </a:pPr>
            <a:r>
              <a:rPr lang="en-US" b="0" dirty="0"/>
              <a:t>Tool Description</a:t>
            </a:r>
          </a:p>
          <a:p>
            <a:pPr lvl="1"/>
            <a:r>
              <a:rPr lang="en-US" dirty="0" err="1"/>
              <a:t>LeakSanitizer</a:t>
            </a:r>
            <a:r>
              <a:rPr lang="en-US" dirty="0"/>
              <a:t> is an Linux open source tool to detect memory leaks.</a:t>
            </a:r>
          </a:p>
          <a:p>
            <a:pPr lvl="1"/>
            <a:r>
              <a:rPr lang="en-US" dirty="0"/>
              <a:t>The tools is part of </a:t>
            </a:r>
            <a:r>
              <a:rPr lang="en-US" dirty="0" err="1">
                <a:hlinkClick r:id="rId2"/>
              </a:rPr>
              <a:t>AddressSanitizer</a:t>
            </a:r>
            <a:r>
              <a:rPr lang="en-US" dirty="0"/>
              <a:t> but can be used independently.</a:t>
            </a:r>
            <a:endParaRPr lang="en-US" b="0" dirty="0">
              <a:solidFill>
                <a:srgbClr val="000000"/>
              </a:solidFill>
              <a:latin typeface="Calibri"/>
            </a:endParaRPr>
          </a:p>
          <a:p>
            <a:pPr marL="457200" lvl="1" indent="0">
              <a:buNone/>
            </a:pPr>
            <a:endParaRPr lang="en-US" b="0" dirty="0"/>
          </a:p>
          <a:p>
            <a:pPr marL="0" indent="0">
              <a:buNone/>
            </a:pPr>
            <a:r>
              <a:rPr lang="en-US" b="0" dirty="0"/>
              <a:t>Tool's Value</a:t>
            </a:r>
          </a:p>
          <a:p>
            <a:pPr lvl="1"/>
            <a:r>
              <a:rPr lang="en-US" dirty="0">
                <a:solidFill>
                  <a:srgbClr val="000000"/>
                </a:solidFill>
                <a:latin typeface="Calibri"/>
              </a:rPr>
              <a:t>Clearly highlights the source code location of the memory leak</a:t>
            </a:r>
          </a:p>
          <a:p>
            <a:pPr lvl="1"/>
            <a:endParaRPr lang="en-US" b="0" dirty="0"/>
          </a:p>
          <a:p>
            <a:pPr marL="0" indent="0">
              <a:buNone/>
            </a:pPr>
            <a:r>
              <a:rPr lang="en-US" b="0" dirty="0"/>
              <a:t>Tool's Shortcomings</a:t>
            </a:r>
          </a:p>
          <a:p>
            <a:pPr lvl="1" fontAlgn="t"/>
            <a:r>
              <a:rPr lang="en-US" b="1" dirty="0">
                <a:solidFill>
                  <a:srgbClr val="000000"/>
                </a:solidFill>
                <a:latin typeface="Calibri"/>
              </a:rPr>
              <a:t>Tool reports issues on program completion. The tool is not usable for embedded systems.</a:t>
            </a:r>
          </a:p>
          <a:p>
            <a:pPr lvl="1" fontAlgn="t"/>
            <a:r>
              <a:rPr lang="en-US" b="0" dirty="0">
                <a:solidFill>
                  <a:srgbClr val="000000"/>
                </a:solidFill>
                <a:latin typeface="Calibri"/>
              </a:rPr>
              <a:t>Tool is only supported for the Intel X86 processor.</a:t>
            </a:r>
          </a:p>
          <a:p>
            <a:pPr marL="0" indent="0">
              <a:buNone/>
            </a:pPr>
            <a:endParaRPr lang="en-US" b="0" dirty="0"/>
          </a:p>
          <a:p>
            <a:endParaRPr lang="en-US" b="0" dirty="0"/>
          </a:p>
          <a:p>
            <a:endParaRPr lang="en-US" b="0" dirty="0"/>
          </a:p>
          <a:p>
            <a:endParaRPr lang="en-US" b="0" dirty="0"/>
          </a:p>
          <a:p>
            <a:endParaRPr lang="en-US" b="0" dirty="0"/>
          </a:p>
          <a:p>
            <a:endParaRPr lang="en-US" b="0" dirty="0"/>
          </a:p>
        </p:txBody>
      </p:sp>
    </p:spTree>
    <p:extLst>
      <p:ext uri="{BB962C8B-B14F-4D97-AF65-F5344CB8AC3E}">
        <p14:creationId xmlns:p14="http://schemas.microsoft.com/office/powerpoint/2010/main" val="279982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8DE7C-FED5-4A95-AFF8-E9C22AF28111}"/>
              </a:ext>
            </a:extLst>
          </p:cNvPr>
          <p:cNvSpPr>
            <a:spLocks noGrp="1"/>
          </p:cNvSpPr>
          <p:nvPr>
            <p:ph type="ctrTitle"/>
          </p:nvPr>
        </p:nvSpPr>
        <p:spPr/>
        <p:txBody>
          <a:bodyPr/>
          <a:lstStyle/>
          <a:p>
            <a:r>
              <a:rPr lang="en-US" dirty="0"/>
              <a:t>Memory Analysis Tools</a:t>
            </a:r>
            <a:br>
              <a:rPr lang="en-US" dirty="0"/>
            </a:br>
            <a:r>
              <a:rPr lang="en-US" sz="1200" dirty="0"/>
              <a:t>Acknowledgement: </a:t>
            </a:r>
            <a:br>
              <a:rPr lang="en-US" sz="1200" dirty="0"/>
            </a:br>
            <a:r>
              <a:rPr lang="en-US" sz="1200" dirty="0"/>
              <a:t>Slide package reuses and builds on a number of diagrams from Marc St-Amand</a:t>
            </a:r>
          </a:p>
        </p:txBody>
      </p:sp>
    </p:spTree>
    <p:extLst>
      <p:ext uri="{BB962C8B-B14F-4D97-AF65-F5344CB8AC3E}">
        <p14:creationId xmlns:p14="http://schemas.microsoft.com/office/powerpoint/2010/main" val="259813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2BCA7-9C2B-4380-ABEC-ADED2DD2E02E}"/>
              </a:ext>
            </a:extLst>
          </p:cNvPr>
          <p:cNvSpPr>
            <a:spLocks noGrp="1"/>
          </p:cNvSpPr>
          <p:nvPr>
            <p:ph type="title"/>
          </p:nvPr>
        </p:nvSpPr>
        <p:spPr>
          <a:xfrm>
            <a:off x="320038" y="2743200"/>
            <a:ext cx="5774373" cy="1371600"/>
          </a:xfrm>
        </p:spPr>
        <p:txBody>
          <a:bodyPr/>
          <a:lstStyle/>
          <a:p>
            <a:r>
              <a:rPr lang="en-US" dirty="0"/>
              <a:t>Memory Corruption Detection Tools</a:t>
            </a:r>
          </a:p>
        </p:txBody>
      </p:sp>
      <p:sp>
        <p:nvSpPr>
          <p:cNvPr id="3" name="Text Placeholder 2">
            <a:extLst>
              <a:ext uri="{FF2B5EF4-FFF2-40B4-BE49-F238E27FC236}">
                <a16:creationId xmlns:a16="http://schemas.microsoft.com/office/drawing/2014/main" id="{531436C6-02E2-463A-92FC-C89A3E47F47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5724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EB63-2BD4-46EB-94DF-44325CBB2D5C}"/>
              </a:ext>
            </a:extLst>
          </p:cNvPr>
          <p:cNvSpPr>
            <a:spLocks noGrp="1"/>
          </p:cNvSpPr>
          <p:nvPr>
            <p:ph type="title"/>
          </p:nvPr>
        </p:nvSpPr>
        <p:spPr/>
        <p:txBody>
          <a:bodyPr/>
          <a:lstStyle/>
          <a:p>
            <a:r>
              <a:rPr lang="en-US" dirty="0"/>
              <a:t>C and C++ continue to be very popular programming languages</a:t>
            </a:r>
          </a:p>
        </p:txBody>
      </p:sp>
      <p:sp>
        <p:nvSpPr>
          <p:cNvPr id="3" name="Content Placeholder 2">
            <a:extLst>
              <a:ext uri="{FF2B5EF4-FFF2-40B4-BE49-F238E27FC236}">
                <a16:creationId xmlns:a16="http://schemas.microsoft.com/office/drawing/2014/main" id="{33A2E743-EF60-403B-ABE3-AC17FB1A134B}"/>
              </a:ext>
            </a:extLst>
          </p:cNvPr>
          <p:cNvSpPr>
            <a:spLocks noGrp="1"/>
          </p:cNvSpPr>
          <p:nvPr>
            <p:ph idx="1"/>
          </p:nvPr>
        </p:nvSpPr>
        <p:spPr>
          <a:xfrm>
            <a:off x="310770" y="943427"/>
            <a:ext cx="11558016" cy="1087391"/>
          </a:xfrm>
        </p:spPr>
        <p:txBody>
          <a:bodyPr/>
          <a:lstStyle/>
          <a:p>
            <a:r>
              <a:rPr lang="en-US" b="0" dirty="0"/>
              <a:t>With the exception of Java, C and C++ continue to be the most popular programming languages</a:t>
            </a:r>
          </a:p>
          <a:p>
            <a:r>
              <a:rPr lang="en-US" dirty="0"/>
              <a:t>Most embedded systems software source code is in the C language</a:t>
            </a:r>
          </a:p>
          <a:p>
            <a:r>
              <a:rPr lang="en-US" b="0" dirty="0"/>
              <a:t>The TIOBE Programming Community index is an indicator of the popularity of programming languages. </a:t>
            </a:r>
          </a:p>
        </p:txBody>
      </p:sp>
      <p:sp>
        <p:nvSpPr>
          <p:cNvPr id="6" name="TextBox 5">
            <a:extLst>
              <a:ext uri="{FF2B5EF4-FFF2-40B4-BE49-F238E27FC236}">
                <a16:creationId xmlns:a16="http://schemas.microsoft.com/office/drawing/2014/main" id="{8CB7608E-9E87-4580-BE23-1F6AAB47EEC4}"/>
              </a:ext>
            </a:extLst>
          </p:cNvPr>
          <p:cNvSpPr txBox="1"/>
          <p:nvPr/>
        </p:nvSpPr>
        <p:spPr>
          <a:xfrm>
            <a:off x="9690640" y="2502555"/>
            <a:ext cx="2026440" cy="461665"/>
          </a:xfrm>
          <a:prstGeom prst="rect">
            <a:avLst/>
          </a:prstGeom>
          <a:noFill/>
        </p:spPr>
        <p:txBody>
          <a:bodyPr wrap="square" rtlCol="0">
            <a:spAutoFit/>
          </a:bodyPr>
          <a:lstStyle/>
          <a:p>
            <a:r>
              <a:rPr lang="en-US" sz="800" dirty="0"/>
              <a:t>Graph from: https://commons.wikimedia.org/wiki/File:Tiobeindex.png</a:t>
            </a:r>
          </a:p>
        </p:txBody>
      </p:sp>
      <p:pic>
        <p:nvPicPr>
          <p:cNvPr id="7" name="Picture 6">
            <a:extLst>
              <a:ext uri="{FF2B5EF4-FFF2-40B4-BE49-F238E27FC236}">
                <a16:creationId xmlns:a16="http://schemas.microsoft.com/office/drawing/2014/main" id="{DA053053-E8CF-45F8-9C3D-B947E2118C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624" y="2127541"/>
            <a:ext cx="8628571" cy="4219048"/>
          </a:xfrm>
          <a:prstGeom prst="rect">
            <a:avLst/>
          </a:prstGeom>
        </p:spPr>
      </p:pic>
    </p:spTree>
    <p:extLst>
      <p:ext uri="{BB962C8B-B14F-4D97-AF65-F5344CB8AC3E}">
        <p14:creationId xmlns:p14="http://schemas.microsoft.com/office/powerpoint/2010/main" val="43387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EB63-2BD4-46EB-94DF-44325CBB2D5C}"/>
              </a:ext>
            </a:extLst>
          </p:cNvPr>
          <p:cNvSpPr>
            <a:spLocks noGrp="1"/>
          </p:cNvSpPr>
          <p:nvPr>
            <p:ph type="title"/>
          </p:nvPr>
        </p:nvSpPr>
        <p:spPr/>
        <p:txBody>
          <a:bodyPr/>
          <a:lstStyle/>
          <a:p>
            <a:r>
              <a:rPr lang="en-US" dirty="0"/>
              <a:t>Memory Corruption a reality in large, complex software systems written in C and C++</a:t>
            </a:r>
          </a:p>
        </p:txBody>
      </p:sp>
      <p:sp>
        <p:nvSpPr>
          <p:cNvPr id="3" name="Content Placeholder 2">
            <a:extLst>
              <a:ext uri="{FF2B5EF4-FFF2-40B4-BE49-F238E27FC236}">
                <a16:creationId xmlns:a16="http://schemas.microsoft.com/office/drawing/2014/main" id="{33A2E743-EF60-403B-ABE3-AC17FB1A134B}"/>
              </a:ext>
            </a:extLst>
          </p:cNvPr>
          <p:cNvSpPr>
            <a:spLocks noGrp="1"/>
          </p:cNvSpPr>
          <p:nvPr>
            <p:ph idx="1"/>
          </p:nvPr>
        </p:nvSpPr>
        <p:spPr>
          <a:xfrm>
            <a:off x="320038" y="1252728"/>
            <a:ext cx="11558016" cy="2266649"/>
          </a:xfrm>
        </p:spPr>
        <p:txBody>
          <a:bodyPr/>
          <a:lstStyle/>
          <a:p>
            <a:r>
              <a:rPr lang="en-US" b="0" dirty="0"/>
              <a:t>In C and C++ it is all too easy to have a bug in a pointer manipulation resulting in memory corruption</a:t>
            </a:r>
          </a:p>
          <a:p>
            <a:r>
              <a:rPr lang="en-US" dirty="0"/>
              <a:t>There are many very large, complex software systems written in C and C++</a:t>
            </a:r>
          </a:p>
          <a:p>
            <a:endParaRPr lang="en-US" b="0" dirty="0"/>
          </a:p>
        </p:txBody>
      </p:sp>
    </p:spTree>
    <p:extLst>
      <p:ext uri="{BB962C8B-B14F-4D97-AF65-F5344CB8AC3E}">
        <p14:creationId xmlns:p14="http://schemas.microsoft.com/office/powerpoint/2010/main" val="83338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EB63-2BD4-46EB-94DF-44325CBB2D5C}"/>
              </a:ext>
            </a:extLst>
          </p:cNvPr>
          <p:cNvSpPr>
            <a:spLocks noGrp="1"/>
          </p:cNvSpPr>
          <p:nvPr>
            <p:ph type="title"/>
          </p:nvPr>
        </p:nvSpPr>
        <p:spPr/>
        <p:txBody>
          <a:bodyPr/>
          <a:lstStyle/>
          <a:p>
            <a:r>
              <a:rPr lang="en-US" dirty="0"/>
              <a:t>Heap Memory Corruption - </a:t>
            </a:r>
            <a:r>
              <a:rPr lang="en-GB" dirty="0"/>
              <a:t>Accessing data beyond the end of buffer</a:t>
            </a:r>
            <a:endParaRPr lang="en-US" dirty="0"/>
          </a:p>
        </p:txBody>
      </p:sp>
      <p:sp>
        <p:nvSpPr>
          <p:cNvPr id="3" name="Content Placeholder 2">
            <a:extLst>
              <a:ext uri="{FF2B5EF4-FFF2-40B4-BE49-F238E27FC236}">
                <a16:creationId xmlns:a16="http://schemas.microsoft.com/office/drawing/2014/main" id="{33A2E743-EF60-403B-ABE3-AC17FB1A134B}"/>
              </a:ext>
            </a:extLst>
          </p:cNvPr>
          <p:cNvSpPr>
            <a:spLocks noGrp="1"/>
          </p:cNvSpPr>
          <p:nvPr>
            <p:ph idx="1"/>
          </p:nvPr>
        </p:nvSpPr>
        <p:spPr>
          <a:xfrm>
            <a:off x="320039" y="728853"/>
            <a:ext cx="7122753" cy="5606131"/>
          </a:xfrm>
        </p:spPr>
        <p:txBody>
          <a:bodyPr/>
          <a:lstStyle/>
          <a:p>
            <a:r>
              <a:rPr lang="en-US" b="0" dirty="0"/>
              <a:t>A Linux process has a heap which all threads in that process use to allocate their dynamic memory. A programming error can result in a thread writing beyond its allocated buffer and writing into the adjacent memory buffer, corrupting its memory.</a:t>
            </a:r>
          </a:p>
          <a:p>
            <a:r>
              <a:rPr lang="en-US" b="0" dirty="0"/>
              <a:t>The adjacent memory buffer can be a free heap block, another memory block associated with this thread, or a memory block associated with another thread of this Linux process. For heap memory it is not deterministic what thread owns the adjacent memory.</a:t>
            </a:r>
          </a:p>
          <a:p>
            <a:r>
              <a:rPr lang="en-US" b="0" dirty="0"/>
              <a:t>In this manner one Linux process thread can corrupt another thread’s memory.</a:t>
            </a:r>
          </a:p>
          <a:p>
            <a:endParaRPr lang="en-US" b="0" dirty="0"/>
          </a:p>
          <a:p>
            <a:r>
              <a:rPr lang="en-US" b="0" dirty="0"/>
              <a:t>For VxWorks based systems the issue with heap memory corruption is an even more severe issue. For VxWorks there is one main heap memory pool for the VxWorks kernel and all VxWorks Tasks. A heap buffer pointer manipulation bug could corrupt memory in any part of the system.</a:t>
            </a:r>
          </a:p>
          <a:p>
            <a:pPr marL="0" indent="0">
              <a:buNone/>
            </a:pPr>
            <a:r>
              <a:rPr lang="en-US" dirty="0"/>
              <a:t>It can be very challenging to find the root cause of this type of heap memory corruption.</a:t>
            </a:r>
          </a:p>
          <a:p>
            <a:endParaRPr lang="en-US" b="0" dirty="0"/>
          </a:p>
        </p:txBody>
      </p:sp>
      <p:grpSp>
        <p:nvGrpSpPr>
          <p:cNvPr id="163" name="Group 162">
            <a:extLst>
              <a:ext uri="{FF2B5EF4-FFF2-40B4-BE49-F238E27FC236}">
                <a16:creationId xmlns:a16="http://schemas.microsoft.com/office/drawing/2014/main" id="{1AABC835-F2D5-4DA3-ACD1-3EC9003AAEA1}"/>
              </a:ext>
            </a:extLst>
          </p:cNvPr>
          <p:cNvGrpSpPr/>
          <p:nvPr/>
        </p:nvGrpSpPr>
        <p:grpSpPr>
          <a:xfrm>
            <a:off x="11065101" y="1192077"/>
            <a:ext cx="1195741" cy="4816106"/>
            <a:chOff x="11065101" y="1192077"/>
            <a:chExt cx="1195741" cy="4816106"/>
          </a:xfrm>
        </p:grpSpPr>
        <p:sp>
          <p:nvSpPr>
            <p:cNvPr id="57" name="Google Shape;681;p34">
              <a:extLst>
                <a:ext uri="{FF2B5EF4-FFF2-40B4-BE49-F238E27FC236}">
                  <a16:creationId xmlns:a16="http://schemas.microsoft.com/office/drawing/2014/main" id="{E88F1A1D-92D6-4E37-97E9-8792D9AF2AA3}"/>
                </a:ext>
              </a:extLst>
            </p:cNvPr>
            <p:cNvSpPr txBox="1"/>
            <p:nvPr/>
          </p:nvSpPr>
          <p:spPr>
            <a:xfrm>
              <a:off x="11088181" y="1192077"/>
              <a:ext cx="1172661" cy="2003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0x1011ca00</a:t>
              </a:r>
              <a:endParaRPr sz="800">
                <a:latin typeface="Courier New"/>
                <a:ea typeface="Courier New"/>
                <a:cs typeface="Courier New"/>
                <a:sym typeface="Courier New"/>
              </a:endParaRPr>
            </a:p>
          </p:txBody>
        </p:sp>
        <p:sp>
          <p:nvSpPr>
            <p:cNvPr id="58" name="Google Shape;682;p34">
              <a:extLst>
                <a:ext uri="{FF2B5EF4-FFF2-40B4-BE49-F238E27FC236}">
                  <a16:creationId xmlns:a16="http://schemas.microsoft.com/office/drawing/2014/main" id="{E2CA62E1-8173-4B50-8AD8-B2A378E61EFE}"/>
                </a:ext>
              </a:extLst>
            </p:cNvPr>
            <p:cNvSpPr txBox="1"/>
            <p:nvPr/>
          </p:nvSpPr>
          <p:spPr>
            <a:xfrm>
              <a:off x="11088181" y="1993472"/>
              <a:ext cx="1172661" cy="2003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0x1011ca10</a:t>
              </a:r>
              <a:endParaRPr sz="800">
                <a:latin typeface="Courier New"/>
                <a:ea typeface="Courier New"/>
                <a:cs typeface="Courier New"/>
                <a:sym typeface="Courier New"/>
              </a:endParaRPr>
            </a:p>
          </p:txBody>
        </p:sp>
        <p:sp>
          <p:nvSpPr>
            <p:cNvPr id="59" name="Google Shape;683;p34">
              <a:extLst>
                <a:ext uri="{FF2B5EF4-FFF2-40B4-BE49-F238E27FC236}">
                  <a16:creationId xmlns:a16="http://schemas.microsoft.com/office/drawing/2014/main" id="{8ACA789B-E391-47A7-A96E-0DCD6E77C78D}"/>
                </a:ext>
              </a:extLst>
            </p:cNvPr>
            <p:cNvSpPr txBox="1"/>
            <p:nvPr/>
          </p:nvSpPr>
          <p:spPr>
            <a:xfrm>
              <a:off x="11088176" y="2789845"/>
              <a:ext cx="1172661" cy="2003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0x1011ca38</a:t>
              </a:r>
              <a:endParaRPr sz="800">
                <a:latin typeface="Courier New"/>
                <a:ea typeface="Courier New"/>
                <a:cs typeface="Courier New"/>
                <a:sym typeface="Courier New"/>
              </a:endParaRPr>
            </a:p>
          </p:txBody>
        </p:sp>
        <p:sp>
          <p:nvSpPr>
            <p:cNvPr id="60" name="Google Shape;684;p34">
              <a:extLst>
                <a:ext uri="{FF2B5EF4-FFF2-40B4-BE49-F238E27FC236}">
                  <a16:creationId xmlns:a16="http://schemas.microsoft.com/office/drawing/2014/main" id="{9791B6D2-E45D-40F1-A465-51ECF7C88314}"/>
                </a:ext>
              </a:extLst>
            </p:cNvPr>
            <p:cNvSpPr txBox="1"/>
            <p:nvPr/>
          </p:nvSpPr>
          <p:spPr>
            <a:xfrm>
              <a:off x="11088174" y="4181270"/>
              <a:ext cx="1131215" cy="2003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800" dirty="0">
                  <a:latin typeface="Courier New"/>
                  <a:ea typeface="Courier New"/>
                  <a:cs typeface="Courier New"/>
                  <a:sym typeface="Courier New"/>
                </a:rPr>
                <a:t>0x1011ca68</a:t>
              </a:r>
              <a:endParaRPr sz="800" dirty="0">
                <a:latin typeface="Courier New"/>
                <a:ea typeface="Courier New"/>
                <a:cs typeface="Courier New"/>
                <a:sym typeface="Courier New"/>
              </a:endParaRPr>
            </a:p>
          </p:txBody>
        </p:sp>
        <p:sp>
          <p:nvSpPr>
            <p:cNvPr id="61" name="Google Shape;685;p34">
              <a:extLst>
                <a:ext uri="{FF2B5EF4-FFF2-40B4-BE49-F238E27FC236}">
                  <a16:creationId xmlns:a16="http://schemas.microsoft.com/office/drawing/2014/main" id="{24577F97-43D8-40AF-A8F6-874747ECC98B}"/>
                </a:ext>
              </a:extLst>
            </p:cNvPr>
            <p:cNvSpPr txBox="1"/>
            <p:nvPr/>
          </p:nvSpPr>
          <p:spPr>
            <a:xfrm>
              <a:off x="11066352" y="4748193"/>
              <a:ext cx="1131215" cy="2003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0x1011ca80</a:t>
              </a:r>
              <a:endParaRPr sz="800">
                <a:latin typeface="Courier New"/>
                <a:ea typeface="Courier New"/>
                <a:cs typeface="Courier New"/>
                <a:sym typeface="Courier New"/>
              </a:endParaRPr>
            </a:p>
          </p:txBody>
        </p:sp>
        <p:sp>
          <p:nvSpPr>
            <p:cNvPr id="159" name="Google Shape;685;p34">
              <a:extLst>
                <a:ext uri="{FF2B5EF4-FFF2-40B4-BE49-F238E27FC236}">
                  <a16:creationId xmlns:a16="http://schemas.microsoft.com/office/drawing/2014/main" id="{1DBCCDA3-E850-41DF-96BF-5A371E11FE11}"/>
                </a:ext>
              </a:extLst>
            </p:cNvPr>
            <p:cNvSpPr txBox="1"/>
            <p:nvPr/>
          </p:nvSpPr>
          <p:spPr>
            <a:xfrm>
              <a:off x="11065101" y="5807794"/>
              <a:ext cx="1131215" cy="2003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800" dirty="0">
                  <a:latin typeface="Courier New"/>
                  <a:ea typeface="Courier New"/>
                  <a:cs typeface="Courier New"/>
                  <a:sym typeface="Courier New"/>
                </a:rPr>
                <a:t>0x1011cac0</a:t>
              </a:r>
              <a:endParaRPr sz="800" dirty="0">
                <a:latin typeface="Courier New"/>
                <a:ea typeface="Courier New"/>
                <a:cs typeface="Courier New"/>
                <a:sym typeface="Courier New"/>
              </a:endParaRPr>
            </a:p>
          </p:txBody>
        </p:sp>
      </p:grpSp>
      <p:sp>
        <p:nvSpPr>
          <p:cNvPr id="5" name="Google Shape;627;p34">
            <a:extLst>
              <a:ext uri="{FF2B5EF4-FFF2-40B4-BE49-F238E27FC236}">
                <a16:creationId xmlns:a16="http://schemas.microsoft.com/office/drawing/2014/main" id="{F64D9B15-3676-49BB-9B42-27D5074BF35F}"/>
              </a:ext>
            </a:extLst>
          </p:cNvPr>
          <p:cNvSpPr/>
          <p:nvPr/>
        </p:nvSpPr>
        <p:spPr>
          <a:xfrm rot="10800000">
            <a:off x="8514864" y="728854"/>
            <a:ext cx="2548108" cy="363029"/>
          </a:xfrm>
          <a:custGeom>
            <a:avLst/>
            <a:gdLst/>
            <a:ahLst/>
            <a:cxnLst/>
            <a:rect l="l" t="t" r="r" b="b"/>
            <a:pathLst>
              <a:path w="116275" h="11348" extrusionOk="0">
                <a:moveTo>
                  <a:pt x="116248" y="0"/>
                </a:moveTo>
                <a:lnTo>
                  <a:pt x="116275" y="10252"/>
                </a:lnTo>
                <a:lnTo>
                  <a:pt x="105393" y="2680"/>
                </a:lnTo>
                <a:lnTo>
                  <a:pt x="96534" y="9633"/>
                </a:lnTo>
                <a:lnTo>
                  <a:pt x="85200" y="2966"/>
                </a:lnTo>
                <a:lnTo>
                  <a:pt x="73441" y="9978"/>
                </a:lnTo>
                <a:lnTo>
                  <a:pt x="65303" y="3138"/>
                </a:lnTo>
                <a:lnTo>
                  <a:pt x="50338" y="11348"/>
                </a:lnTo>
                <a:lnTo>
                  <a:pt x="38412" y="3671"/>
                </a:lnTo>
                <a:lnTo>
                  <a:pt x="27888" y="10775"/>
                </a:lnTo>
                <a:lnTo>
                  <a:pt x="15572" y="2870"/>
                </a:lnTo>
                <a:lnTo>
                  <a:pt x="0" y="10512"/>
                </a:lnTo>
                <a:lnTo>
                  <a:pt x="38" y="0"/>
                </a:lnTo>
                <a:close/>
              </a:path>
            </a:pathLst>
          </a:custGeom>
          <a:solidFill>
            <a:srgbClr val="FFF2CC"/>
          </a:solidFill>
          <a:ln w="19050" cap="flat" cmpd="sng">
            <a:solidFill>
              <a:schemeClr val="dk2"/>
            </a:solidFill>
            <a:prstDash val="solid"/>
            <a:round/>
            <a:headEnd type="none" w="med" len="med"/>
            <a:tailEnd type="none" w="med" len="med"/>
          </a:ln>
        </p:spPr>
      </p:sp>
      <p:sp>
        <p:nvSpPr>
          <p:cNvPr id="6" name="Google Shape;628;p34">
            <a:extLst>
              <a:ext uri="{FF2B5EF4-FFF2-40B4-BE49-F238E27FC236}">
                <a16:creationId xmlns:a16="http://schemas.microsoft.com/office/drawing/2014/main" id="{97AEBCC2-922D-49C8-9587-88FC0E832C7B}"/>
              </a:ext>
            </a:extLst>
          </p:cNvPr>
          <p:cNvSpPr/>
          <p:nvPr/>
        </p:nvSpPr>
        <p:spPr>
          <a:xfrm>
            <a:off x="8514927" y="2895765"/>
            <a:ext cx="2547989" cy="200389"/>
          </a:xfrm>
          <a:prstGeom prst="rect">
            <a:avLst/>
          </a:prstGeom>
          <a:solidFill>
            <a:srgbClr val="E6B8AF"/>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next free chunk: 0x1011cae0</a:t>
            </a:r>
            <a:endParaRPr sz="800">
              <a:latin typeface="Courier New"/>
              <a:ea typeface="Courier New"/>
              <a:cs typeface="Courier New"/>
              <a:sym typeface="Courier New"/>
            </a:endParaRPr>
          </a:p>
        </p:txBody>
      </p:sp>
      <p:sp>
        <p:nvSpPr>
          <p:cNvPr id="7" name="Google Shape;629;p34">
            <a:extLst>
              <a:ext uri="{FF2B5EF4-FFF2-40B4-BE49-F238E27FC236}">
                <a16:creationId xmlns:a16="http://schemas.microsoft.com/office/drawing/2014/main" id="{2C658487-999F-4B00-BE74-9C6BDDB0B268}"/>
              </a:ext>
            </a:extLst>
          </p:cNvPr>
          <p:cNvSpPr/>
          <p:nvPr/>
        </p:nvSpPr>
        <p:spPr>
          <a:xfrm>
            <a:off x="8517706" y="3281620"/>
            <a:ext cx="2544892" cy="634947"/>
          </a:xfrm>
          <a:prstGeom prst="rect">
            <a:avLst/>
          </a:prstGeom>
          <a:solidFill>
            <a:srgbClr val="E6B8A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30;p34">
            <a:extLst>
              <a:ext uri="{FF2B5EF4-FFF2-40B4-BE49-F238E27FC236}">
                <a16:creationId xmlns:a16="http://schemas.microsoft.com/office/drawing/2014/main" id="{204BDC63-E08F-441F-ADC6-AFDA8C83BF54}"/>
              </a:ext>
            </a:extLst>
          </p:cNvPr>
          <p:cNvSpPr/>
          <p:nvPr/>
        </p:nvSpPr>
        <p:spPr>
          <a:xfrm>
            <a:off x="8514927" y="3096154"/>
            <a:ext cx="2547989" cy="200389"/>
          </a:xfrm>
          <a:prstGeom prst="rect">
            <a:avLst/>
          </a:prstGeom>
          <a:solidFill>
            <a:srgbClr val="E6B8AF"/>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prev free chunk: 0x1011cba0</a:t>
            </a:r>
            <a:endParaRPr sz="800">
              <a:latin typeface="Courier New"/>
              <a:ea typeface="Courier New"/>
              <a:cs typeface="Courier New"/>
              <a:sym typeface="Courier New"/>
            </a:endParaRPr>
          </a:p>
        </p:txBody>
      </p:sp>
      <p:sp>
        <p:nvSpPr>
          <p:cNvPr id="9" name="Google Shape;633;p34">
            <a:extLst>
              <a:ext uri="{FF2B5EF4-FFF2-40B4-BE49-F238E27FC236}">
                <a16:creationId xmlns:a16="http://schemas.microsoft.com/office/drawing/2014/main" id="{0FFD7A94-C18B-4A40-A799-BDAC0CBAC82F}"/>
              </a:ext>
            </a:extLst>
          </p:cNvPr>
          <p:cNvSpPr/>
          <p:nvPr/>
        </p:nvSpPr>
        <p:spPr>
          <a:xfrm>
            <a:off x="8514927" y="1091883"/>
            <a:ext cx="2547989"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dirty="0">
                <a:latin typeface="Courier New"/>
                <a:ea typeface="Courier New"/>
                <a:cs typeface="Courier New"/>
                <a:sym typeface="Courier New"/>
              </a:rPr>
              <a:t>chunk size: 16 bytes</a:t>
            </a:r>
            <a:endParaRPr sz="800" dirty="0">
              <a:latin typeface="Courier New"/>
              <a:ea typeface="Courier New"/>
              <a:cs typeface="Courier New"/>
              <a:sym typeface="Courier New"/>
            </a:endParaRPr>
          </a:p>
        </p:txBody>
      </p:sp>
      <p:sp>
        <p:nvSpPr>
          <p:cNvPr id="10" name="Google Shape;634;p34">
            <a:extLst>
              <a:ext uri="{FF2B5EF4-FFF2-40B4-BE49-F238E27FC236}">
                <a16:creationId xmlns:a16="http://schemas.microsoft.com/office/drawing/2014/main" id="{92FD400F-F56E-4C9B-B29B-D8CCC3233AE0}"/>
              </a:ext>
            </a:extLst>
          </p:cNvPr>
          <p:cNvSpPr/>
          <p:nvPr/>
        </p:nvSpPr>
        <p:spPr>
          <a:xfrm>
            <a:off x="10806570" y="1091883"/>
            <a:ext cx="256282"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a:latin typeface="Courier New"/>
                <a:ea typeface="Courier New"/>
                <a:cs typeface="Courier New"/>
                <a:sym typeface="Courier New"/>
              </a:rPr>
              <a:t>1</a:t>
            </a:r>
            <a:endParaRPr sz="800">
              <a:latin typeface="Courier New"/>
              <a:ea typeface="Courier New"/>
              <a:cs typeface="Courier New"/>
              <a:sym typeface="Courier New"/>
            </a:endParaRPr>
          </a:p>
        </p:txBody>
      </p:sp>
      <p:sp>
        <p:nvSpPr>
          <p:cNvPr id="11" name="Google Shape;635;p34">
            <a:extLst>
              <a:ext uri="{FF2B5EF4-FFF2-40B4-BE49-F238E27FC236}">
                <a16:creationId xmlns:a16="http://schemas.microsoft.com/office/drawing/2014/main" id="{1A376B47-3297-41C3-9686-DA69DF733AC3}"/>
              </a:ext>
            </a:extLst>
          </p:cNvPr>
          <p:cNvSpPr/>
          <p:nvPr/>
        </p:nvSpPr>
        <p:spPr>
          <a:xfrm>
            <a:off x="10550288" y="1091883"/>
            <a:ext cx="256282"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a:latin typeface="Courier New"/>
                <a:ea typeface="Courier New"/>
                <a:cs typeface="Courier New"/>
                <a:sym typeface="Courier New"/>
              </a:rPr>
              <a:t>0</a:t>
            </a:r>
            <a:endParaRPr sz="800">
              <a:latin typeface="Courier New"/>
              <a:ea typeface="Courier New"/>
              <a:cs typeface="Courier New"/>
              <a:sym typeface="Courier New"/>
            </a:endParaRPr>
          </a:p>
        </p:txBody>
      </p:sp>
      <p:sp>
        <p:nvSpPr>
          <p:cNvPr id="12" name="Google Shape;636;p34">
            <a:extLst>
              <a:ext uri="{FF2B5EF4-FFF2-40B4-BE49-F238E27FC236}">
                <a16:creationId xmlns:a16="http://schemas.microsoft.com/office/drawing/2014/main" id="{BD33CE20-2B75-4C39-AA17-FFE54C6C6533}"/>
              </a:ext>
            </a:extLst>
          </p:cNvPr>
          <p:cNvSpPr/>
          <p:nvPr/>
        </p:nvSpPr>
        <p:spPr>
          <a:xfrm>
            <a:off x="10016843" y="518612"/>
            <a:ext cx="2032763" cy="302885"/>
          </a:xfrm>
          <a:prstGeom prst="wedgeRectCallout">
            <a:avLst>
              <a:gd name="adj1" fmla="val -5044"/>
              <a:gd name="adj2" fmla="val 119962"/>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dirty="0">
                <a:latin typeface="Courier New"/>
                <a:ea typeface="Courier New"/>
                <a:cs typeface="Courier New"/>
                <a:sym typeface="Courier New"/>
              </a:rPr>
              <a:t>previous chunk in use</a:t>
            </a:r>
            <a:endParaRPr sz="800" dirty="0">
              <a:latin typeface="Courier New"/>
              <a:ea typeface="Courier New"/>
              <a:cs typeface="Courier New"/>
              <a:sym typeface="Courier New"/>
            </a:endParaRPr>
          </a:p>
        </p:txBody>
      </p:sp>
      <p:sp>
        <p:nvSpPr>
          <p:cNvPr id="13" name="Google Shape;637;p34">
            <a:extLst>
              <a:ext uri="{FF2B5EF4-FFF2-40B4-BE49-F238E27FC236}">
                <a16:creationId xmlns:a16="http://schemas.microsoft.com/office/drawing/2014/main" id="{8E0ABFAA-AE8D-4BC9-8E4D-D92C4859CCFF}"/>
              </a:ext>
            </a:extLst>
          </p:cNvPr>
          <p:cNvSpPr/>
          <p:nvPr/>
        </p:nvSpPr>
        <p:spPr>
          <a:xfrm>
            <a:off x="8514927" y="1292272"/>
            <a:ext cx="2547989" cy="200389"/>
          </a:xfrm>
          <a:prstGeom prst="rect">
            <a:avLst/>
          </a:prstGeom>
          <a:solidFill>
            <a:srgbClr val="E6B8AF"/>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dirty="0">
                <a:latin typeface="Courier New"/>
                <a:ea typeface="Courier New"/>
                <a:cs typeface="Courier New"/>
                <a:sym typeface="Courier New"/>
              </a:rPr>
              <a:t>next free chunk: 0x1011c8e0</a:t>
            </a:r>
            <a:endParaRPr sz="800" dirty="0">
              <a:latin typeface="Courier New"/>
              <a:ea typeface="Courier New"/>
              <a:cs typeface="Courier New"/>
              <a:sym typeface="Courier New"/>
            </a:endParaRPr>
          </a:p>
        </p:txBody>
      </p:sp>
      <p:sp>
        <p:nvSpPr>
          <p:cNvPr id="14" name="Google Shape;638;p34">
            <a:extLst>
              <a:ext uri="{FF2B5EF4-FFF2-40B4-BE49-F238E27FC236}">
                <a16:creationId xmlns:a16="http://schemas.microsoft.com/office/drawing/2014/main" id="{F5A6DBCA-8952-45C7-84E5-B4B68DEA560A}"/>
              </a:ext>
            </a:extLst>
          </p:cNvPr>
          <p:cNvSpPr/>
          <p:nvPr/>
        </p:nvSpPr>
        <p:spPr>
          <a:xfrm>
            <a:off x="8514927" y="1492661"/>
            <a:ext cx="2547989" cy="200389"/>
          </a:xfrm>
          <a:prstGeom prst="rect">
            <a:avLst/>
          </a:prstGeom>
          <a:solidFill>
            <a:srgbClr val="E6B8AF"/>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dirty="0" err="1">
                <a:latin typeface="Courier New"/>
                <a:ea typeface="Courier New"/>
                <a:cs typeface="Courier New"/>
                <a:sym typeface="Courier New"/>
              </a:rPr>
              <a:t>prev</a:t>
            </a:r>
            <a:r>
              <a:rPr lang="en-GB" sz="800" dirty="0">
                <a:latin typeface="Courier New"/>
                <a:ea typeface="Courier New"/>
                <a:cs typeface="Courier New"/>
                <a:sym typeface="Courier New"/>
              </a:rPr>
              <a:t> free chunk: 0x0ff4d6a4</a:t>
            </a:r>
            <a:endParaRPr sz="800" dirty="0">
              <a:latin typeface="Courier New"/>
              <a:ea typeface="Courier New"/>
              <a:cs typeface="Courier New"/>
              <a:sym typeface="Courier New"/>
            </a:endParaRPr>
          </a:p>
        </p:txBody>
      </p:sp>
      <p:sp>
        <p:nvSpPr>
          <p:cNvPr id="15" name="Google Shape;639;p34">
            <a:extLst>
              <a:ext uri="{FF2B5EF4-FFF2-40B4-BE49-F238E27FC236}">
                <a16:creationId xmlns:a16="http://schemas.microsoft.com/office/drawing/2014/main" id="{0E7DB394-6873-4627-A7B4-12F40E6E2637}"/>
              </a:ext>
            </a:extLst>
          </p:cNvPr>
          <p:cNvSpPr/>
          <p:nvPr/>
        </p:nvSpPr>
        <p:spPr>
          <a:xfrm>
            <a:off x="8514927" y="1693049"/>
            <a:ext cx="2547989"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prev chunk size: 16 bytes</a:t>
            </a:r>
            <a:endParaRPr sz="800">
              <a:latin typeface="Courier New"/>
              <a:ea typeface="Courier New"/>
              <a:cs typeface="Courier New"/>
              <a:sym typeface="Courier New"/>
            </a:endParaRPr>
          </a:p>
        </p:txBody>
      </p:sp>
      <p:sp>
        <p:nvSpPr>
          <p:cNvPr id="16" name="Google Shape;640;p34">
            <a:extLst>
              <a:ext uri="{FF2B5EF4-FFF2-40B4-BE49-F238E27FC236}">
                <a16:creationId xmlns:a16="http://schemas.microsoft.com/office/drawing/2014/main" id="{7929692E-27D4-4914-9AEE-1D1576B677AD}"/>
              </a:ext>
            </a:extLst>
          </p:cNvPr>
          <p:cNvSpPr/>
          <p:nvPr/>
        </p:nvSpPr>
        <p:spPr>
          <a:xfrm>
            <a:off x="8514737" y="1292272"/>
            <a:ext cx="2547989" cy="400778"/>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latin typeface="Courier New"/>
              <a:ea typeface="Courier New"/>
              <a:cs typeface="Courier New"/>
              <a:sym typeface="Courier New"/>
            </a:endParaRPr>
          </a:p>
        </p:txBody>
      </p:sp>
      <p:sp>
        <p:nvSpPr>
          <p:cNvPr id="17" name="Google Shape;641;p34">
            <a:extLst>
              <a:ext uri="{FF2B5EF4-FFF2-40B4-BE49-F238E27FC236}">
                <a16:creationId xmlns:a16="http://schemas.microsoft.com/office/drawing/2014/main" id="{E85D0B09-86F1-479F-BF51-109114FC99C7}"/>
              </a:ext>
            </a:extLst>
          </p:cNvPr>
          <p:cNvSpPr/>
          <p:nvPr/>
        </p:nvSpPr>
        <p:spPr>
          <a:xfrm>
            <a:off x="8514927" y="1893438"/>
            <a:ext cx="2547989"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chunk size: 40 bytes</a:t>
            </a:r>
            <a:endParaRPr sz="800">
              <a:latin typeface="Courier New"/>
              <a:ea typeface="Courier New"/>
              <a:cs typeface="Courier New"/>
              <a:sym typeface="Courier New"/>
            </a:endParaRPr>
          </a:p>
        </p:txBody>
      </p:sp>
      <p:sp>
        <p:nvSpPr>
          <p:cNvPr id="18" name="Google Shape;642;p34">
            <a:extLst>
              <a:ext uri="{FF2B5EF4-FFF2-40B4-BE49-F238E27FC236}">
                <a16:creationId xmlns:a16="http://schemas.microsoft.com/office/drawing/2014/main" id="{014F95F0-15BB-48F9-9DC8-D956396DB155}"/>
              </a:ext>
            </a:extLst>
          </p:cNvPr>
          <p:cNvSpPr/>
          <p:nvPr/>
        </p:nvSpPr>
        <p:spPr>
          <a:xfrm>
            <a:off x="10806570" y="1893438"/>
            <a:ext cx="256282"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a:latin typeface="Courier New"/>
                <a:ea typeface="Courier New"/>
                <a:cs typeface="Courier New"/>
                <a:sym typeface="Courier New"/>
              </a:rPr>
              <a:t>0</a:t>
            </a:r>
            <a:endParaRPr sz="800">
              <a:latin typeface="Courier New"/>
              <a:ea typeface="Courier New"/>
              <a:cs typeface="Courier New"/>
              <a:sym typeface="Courier New"/>
            </a:endParaRPr>
          </a:p>
        </p:txBody>
      </p:sp>
      <p:sp>
        <p:nvSpPr>
          <p:cNvPr id="19" name="Google Shape;643;p34">
            <a:extLst>
              <a:ext uri="{FF2B5EF4-FFF2-40B4-BE49-F238E27FC236}">
                <a16:creationId xmlns:a16="http://schemas.microsoft.com/office/drawing/2014/main" id="{EDA7FC44-E0CC-477B-A8A1-D613258FB9D6}"/>
              </a:ext>
            </a:extLst>
          </p:cNvPr>
          <p:cNvSpPr/>
          <p:nvPr/>
        </p:nvSpPr>
        <p:spPr>
          <a:xfrm>
            <a:off x="10550288" y="1893438"/>
            <a:ext cx="256282"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a:latin typeface="Courier New"/>
                <a:ea typeface="Courier New"/>
                <a:cs typeface="Courier New"/>
                <a:sym typeface="Courier New"/>
              </a:rPr>
              <a:t>0</a:t>
            </a:r>
            <a:endParaRPr sz="800">
              <a:latin typeface="Courier New"/>
              <a:ea typeface="Courier New"/>
              <a:cs typeface="Courier New"/>
              <a:sym typeface="Courier New"/>
            </a:endParaRPr>
          </a:p>
        </p:txBody>
      </p:sp>
      <p:sp>
        <p:nvSpPr>
          <p:cNvPr id="20" name="Google Shape;644;p34">
            <a:extLst>
              <a:ext uri="{FF2B5EF4-FFF2-40B4-BE49-F238E27FC236}">
                <a16:creationId xmlns:a16="http://schemas.microsoft.com/office/drawing/2014/main" id="{92ECFD5D-5B63-41B8-94EF-E8E92068792A}"/>
              </a:ext>
            </a:extLst>
          </p:cNvPr>
          <p:cNvSpPr/>
          <p:nvPr/>
        </p:nvSpPr>
        <p:spPr>
          <a:xfrm>
            <a:off x="8514927" y="2093826"/>
            <a:ext cx="2547989" cy="601551"/>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dirty="0">
              <a:latin typeface="Courier New"/>
              <a:ea typeface="Courier New"/>
              <a:cs typeface="Courier New"/>
              <a:sym typeface="Courier New"/>
            </a:endParaRPr>
          </a:p>
        </p:txBody>
      </p:sp>
      <p:sp>
        <p:nvSpPr>
          <p:cNvPr id="21" name="Google Shape;645;p34">
            <a:extLst>
              <a:ext uri="{FF2B5EF4-FFF2-40B4-BE49-F238E27FC236}">
                <a16:creationId xmlns:a16="http://schemas.microsoft.com/office/drawing/2014/main" id="{235AF355-B12E-4A48-85F8-8146A04F6CA8}"/>
              </a:ext>
            </a:extLst>
          </p:cNvPr>
          <p:cNvSpPr/>
          <p:nvPr/>
        </p:nvSpPr>
        <p:spPr>
          <a:xfrm>
            <a:off x="8514927" y="3881970"/>
            <a:ext cx="2547989"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prev chunk size: 48 bytes</a:t>
            </a:r>
            <a:endParaRPr sz="800">
              <a:latin typeface="Courier New"/>
              <a:ea typeface="Courier New"/>
              <a:cs typeface="Courier New"/>
              <a:sym typeface="Courier New"/>
            </a:endParaRPr>
          </a:p>
        </p:txBody>
      </p:sp>
      <p:sp>
        <p:nvSpPr>
          <p:cNvPr id="22" name="Google Shape;646;p34">
            <a:extLst>
              <a:ext uri="{FF2B5EF4-FFF2-40B4-BE49-F238E27FC236}">
                <a16:creationId xmlns:a16="http://schemas.microsoft.com/office/drawing/2014/main" id="{F03D3475-05DB-407D-951C-C6CCB39E7BF1}"/>
              </a:ext>
            </a:extLst>
          </p:cNvPr>
          <p:cNvSpPr/>
          <p:nvPr/>
        </p:nvSpPr>
        <p:spPr>
          <a:xfrm>
            <a:off x="8514927" y="2694993"/>
            <a:ext cx="2547989"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chunk size: 48 bytes</a:t>
            </a:r>
            <a:endParaRPr sz="800">
              <a:latin typeface="Courier New"/>
              <a:ea typeface="Courier New"/>
              <a:cs typeface="Courier New"/>
              <a:sym typeface="Courier New"/>
            </a:endParaRPr>
          </a:p>
        </p:txBody>
      </p:sp>
      <p:sp>
        <p:nvSpPr>
          <p:cNvPr id="23" name="Google Shape;647;p34">
            <a:extLst>
              <a:ext uri="{FF2B5EF4-FFF2-40B4-BE49-F238E27FC236}">
                <a16:creationId xmlns:a16="http://schemas.microsoft.com/office/drawing/2014/main" id="{89F09C40-3D2E-4417-B090-7E34F9EDBDB8}"/>
              </a:ext>
            </a:extLst>
          </p:cNvPr>
          <p:cNvSpPr/>
          <p:nvPr/>
        </p:nvSpPr>
        <p:spPr>
          <a:xfrm>
            <a:off x="10806570" y="2694993"/>
            <a:ext cx="256282"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a:latin typeface="Courier New"/>
                <a:ea typeface="Courier New"/>
                <a:cs typeface="Courier New"/>
                <a:sym typeface="Courier New"/>
              </a:rPr>
              <a:t>1</a:t>
            </a:r>
            <a:endParaRPr sz="800">
              <a:latin typeface="Courier New"/>
              <a:ea typeface="Courier New"/>
              <a:cs typeface="Courier New"/>
              <a:sym typeface="Courier New"/>
            </a:endParaRPr>
          </a:p>
        </p:txBody>
      </p:sp>
      <p:sp>
        <p:nvSpPr>
          <p:cNvPr id="24" name="Google Shape;648;p34">
            <a:extLst>
              <a:ext uri="{FF2B5EF4-FFF2-40B4-BE49-F238E27FC236}">
                <a16:creationId xmlns:a16="http://schemas.microsoft.com/office/drawing/2014/main" id="{CD1C1C10-EB18-426A-91DE-27FF52F118C1}"/>
              </a:ext>
            </a:extLst>
          </p:cNvPr>
          <p:cNvSpPr/>
          <p:nvPr/>
        </p:nvSpPr>
        <p:spPr>
          <a:xfrm>
            <a:off x="10550288" y="2694993"/>
            <a:ext cx="256282"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a:latin typeface="Courier New"/>
                <a:ea typeface="Courier New"/>
                <a:cs typeface="Courier New"/>
                <a:sym typeface="Courier New"/>
              </a:rPr>
              <a:t>0</a:t>
            </a:r>
            <a:endParaRPr sz="800">
              <a:latin typeface="Courier New"/>
              <a:ea typeface="Courier New"/>
              <a:cs typeface="Courier New"/>
              <a:sym typeface="Courier New"/>
            </a:endParaRPr>
          </a:p>
        </p:txBody>
      </p:sp>
      <p:sp>
        <p:nvSpPr>
          <p:cNvPr id="25" name="Google Shape;649;p34">
            <a:extLst>
              <a:ext uri="{FF2B5EF4-FFF2-40B4-BE49-F238E27FC236}">
                <a16:creationId xmlns:a16="http://schemas.microsoft.com/office/drawing/2014/main" id="{2AAE6A39-92AB-4BDA-A7B3-138C673EA91F}"/>
              </a:ext>
            </a:extLst>
          </p:cNvPr>
          <p:cNvSpPr/>
          <p:nvPr/>
        </p:nvSpPr>
        <p:spPr>
          <a:xfrm>
            <a:off x="8514737" y="2895381"/>
            <a:ext cx="2547989" cy="986204"/>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latin typeface="Courier New"/>
              <a:ea typeface="Courier New"/>
              <a:cs typeface="Courier New"/>
              <a:sym typeface="Courier New"/>
            </a:endParaRPr>
          </a:p>
        </p:txBody>
      </p:sp>
      <p:sp>
        <p:nvSpPr>
          <p:cNvPr id="26" name="Google Shape;650;p34">
            <a:extLst>
              <a:ext uri="{FF2B5EF4-FFF2-40B4-BE49-F238E27FC236}">
                <a16:creationId xmlns:a16="http://schemas.microsoft.com/office/drawing/2014/main" id="{046311F0-B650-4039-A36F-EAB3F15151E0}"/>
              </a:ext>
            </a:extLst>
          </p:cNvPr>
          <p:cNvSpPr/>
          <p:nvPr/>
        </p:nvSpPr>
        <p:spPr>
          <a:xfrm>
            <a:off x="8514737" y="4082583"/>
            <a:ext cx="2547989"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chunk size: 24 bytes</a:t>
            </a:r>
            <a:endParaRPr sz="800">
              <a:latin typeface="Courier New"/>
              <a:ea typeface="Courier New"/>
              <a:cs typeface="Courier New"/>
              <a:sym typeface="Courier New"/>
            </a:endParaRPr>
          </a:p>
        </p:txBody>
      </p:sp>
      <p:sp>
        <p:nvSpPr>
          <p:cNvPr id="27" name="Google Shape;651;p34">
            <a:extLst>
              <a:ext uri="{FF2B5EF4-FFF2-40B4-BE49-F238E27FC236}">
                <a16:creationId xmlns:a16="http://schemas.microsoft.com/office/drawing/2014/main" id="{8D1DAD4A-5013-4EA7-8021-FEA7AE0262A7}"/>
              </a:ext>
            </a:extLst>
          </p:cNvPr>
          <p:cNvSpPr/>
          <p:nvPr/>
        </p:nvSpPr>
        <p:spPr>
          <a:xfrm>
            <a:off x="10806379" y="4082583"/>
            <a:ext cx="256282"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a:latin typeface="Courier New"/>
                <a:ea typeface="Courier New"/>
                <a:cs typeface="Courier New"/>
                <a:sym typeface="Courier New"/>
              </a:rPr>
              <a:t>0</a:t>
            </a:r>
            <a:endParaRPr sz="800">
              <a:latin typeface="Courier New"/>
              <a:ea typeface="Courier New"/>
              <a:cs typeface="Courier New"/>
              <a:sym typeface="Courier New"/>
            </a:endParaRPr>
          </a:p>
        </p:txBody>
      </p:sp>
      <p:sp>
        <p:nvSpPr>
          <p:cNvPr id="28" name="Google Shape;652;p34">
            <a:extLst>
              <a:ext uri="{FF2B5EF4-FFF2-40B4-BE49-F238E27FC236}">
                <a16:creationId xmlns:a16="http://schemas.microsoft.com/office/drawing/2014/main" id="{E7457444-8A97-487B-A5C0-747D97ECCE2B}"/>
              </a:ext>
            </a:extLst>
          </p:cNvPr>
          <p:cNvSpPr/>
          <p:nvPr/>
        </p:nvSpPr>
        <p:spPr>
          <a:xfrm>
            <a:off x="10550098" y="4082583"/>
            <a:ext cx="256282"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a:latin typeface="Courier New"/>
                <a:ea typeface="Courier New"/>
                <a:cs typeface="Courier New"/>
                <a:sym typeface="Courier New"/>
              </a:rPr>
              <a:t>0</a:t>
            </a:r>
            <a:endParaRPr sz="800">
              <a:latin typeface="Courier New"/>
              <a:ea typeface="Courier New"/>
              <a:cs typeface="Courier New"/>
              <a:sym typeface="Courier New"/>
            </a:endParaRPr>
          </a:p>
        </p:txBody>
      </p:sp>
      <p:sp>
        <p:nvSpPr>
          <p:cNvPr id="29" name="Google Shape;653;p34">
            <a:extLst>
              <a:ext uri="{FF2B5EF4-FFF2-40B4-BE49-F238E27FC236}">
                <a16:creationId xmlns:a16="http://schemas.microsoft.com/office/drawing/2014/main" id="{394F29FC-ECB4-4797-8C48-DD6F54720DDC}"/>
              </a:ext>
            </a:extLst>
          </p:cNvPr>
          <p:cNvSpPr/>
          <p:nvPr/>
        </p:nvSpPr>
        <p:spPr>
          <a:xfrm>
            <a:off x="8514737" y="4282971"/>
            <a:ext cx="2547989" cy="400778"/>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600" b="1" dirty="0">
                <a:latin typeface="Courier New"/>
                <a:ea typeface="Courier New"/>
                <a:cs typeface="Courier New"/>
                <a:sym typeface="Courier New"/>
              </a:rPr>
              <a:t>Thread X’s Buffer</a:t>
            </a:r>
            <a:endParaRPr sz="1600" b="1" dirty="0">
              <a:latin typeface="Courier New"/>
              <a:ea typeface="Courier New"/>
              <a:cs typeface="Courier New"/>
              <a:sym typeface="Courier New"/>
            </a:endParaRPr>
          </a:p>
        </p:txBody>
      </p:sp>
      <p:grpSp>
        <p:nvGrpSpPr>
          <p:cNvPr id="148" name="Group 147">
            <a:extLst>
              <a:ext uri="{FF2B5EF4-FFF2-40B4-BE49-F238E27FC236}">
                <a16:creationId xmlns:a16="http://schemas.microsoft.com/office/drawing/2014/main" id="{16D57AD1-6940-45DA-A675-4A37C2A79C51}"/>
              </a:ext>
            </a:extLst>
          </p:cNvPr>
          <p:cNvGrpSpPr/>
          <p:nvPr/>
        </p:nvGrpSpPr>
        <p:grpSpPr>
          <a:xfrm>
            <a:off x="8514737" y="4667787"/>
            <a:ext cx="2547989" cy="200389"/>
            <a:chOff x="8131963" y="5008043"/>
            <a:chExt cx="2547989" cy="200389"/>
          </a:xfrm>
        </p:grpSpPr>
        <p:sp>
          <p:nvSpPr>
            <p:cNvPr id="30" name="Google Shape;654;p34">
              <a:extLst>
                <a:ext uri="{FF2B5EF4-FFF2-40B4-BE49-F238E27FC236}">
                  <a16:creationId xmlns:a16="http://schemas.microsoft.com/office/drawing/2014/main" id="{251075F0-B7DD-42A9-AF64-58EA8C0EE8AB}"/>
                </a:ext>
              </a:extLst>
            </p:cNvPr>
            <p:cNvSpPr/>
            <p:nvPr/>
          </p:nvSpPr>
          <p:spPr>
            <a:xfrm>
              <a:off x="8131963" y="5008043"/>
              <a:ext cx="2547989"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chunk size: 64 bytes</a:t>
              </a:r>
              <a:endParaRPr sz="800">
                <a:latin typeface="Courier New"/>
                <a:ea typeface="Courier New"/>
                <a:cs typeface="Courier New"/>
                <a:sym typeface="Courier New"/>
              </a:endParaRPr>
            </a:p>
          </p:txBody>
        </p:sp>
        <p:sp>
          <p:nvSpPr>
            <p:cNvPr id="31" name="Google Shape;655;p34">
              <a:extLst>
                <a:ext uri="{FF2B5EF4-FFF2-40B4-BE49-F238E27FC236}">
                  <a16:creationId xmlns:a16="http://schemas.microsoft.com/office/drawing/2014/main" id="{97FD6270-E172-4C24-9A59-87EAFD655983}"/>
                </a:ext>
              </a:extLst>
            </p:cNvPr>
            <p:cNvSpPr/>
            <p:nvPr/>
          </p:nvSpPr>
          <p:spPr>
            <a:xfrm>
              <a:off x="10423605" y="5008043"/>
              <a:ext cx="256282"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a:latin typeface="Courier New"/>
                  <a:ea typeface="Courier New"/>
                  <a:cs typeface="Courier New"/>
                  <a:sym typeface="Courier New"/>
                </a:rPr>
                <a:t>1</a:t>
              </a:r>
              <a:endParaRPr sz="800">
                <a:latin typeface="Courier New"/>
                <a:ea typeface="Courier New"/>
                <a:cs typeface="Courier New"/>
                <a:sym typeface="Courier New"/>
              </a:endParaRPr>
            </a:p>
          </p:txBody>
        </p:sp>
        <p:sp>
          <p:nvSpPr>
            <p:cNvPr id="32" name="Google Shape;656;p34">
              <a:extLst>
                <a:ext uri="{FF2B5EF4-FFF2-40B4-BE49-F238E27FC236}">
                  <a16:creationId xmlns:a16="http://schemas.microsoft.com/office/drawing/2014/main" id="{CAE7F12E-BB51-4FE0-A060-708585A69C10}"/>
                </a:ext>
              </a:extLst>
            </p:cNvPr>
            <p:cNvSpPr/>
            <p:nvPr/>
          </p:nvSpPr>
          <p:spPr>
            <a:xfrm>
              <a:off x="10167324" y="5008043"/>
              <a:ext cx="256282"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a:latin typeface="Courier New"/>
                  <a:ea typeface="Courier New"/>
                  <a:cs typeface="Courier New"/>
                  <a:sym typeface="Courier New"/>
                </a:rPr>
                <a:t>0</a:t>
              </a:r>
              <a:endParaRPr sz="800">
                <a:latin typeface="Courier New"/>
                <a:ea typeface="Courier New"/>
                <a:cs typeface="Courier New"/>
                <a:sym typeface="Courier New"/>
              </a:endParaRPr>
            </a:p>
          </p:txBody>
        </p:sp>
      </p:grpSp>
      <p:sp>
        <p:nvSpPr>
          <p:cNvPr id="33" name="Google Shape;657;p34">
            <a:extLst>
              <a:ext uri="{FF2B5EF4-FFF2-40B4-BE49-F238E27FC236}">
                <a16:creationId xmlns:a16="http://schemas.microsoft.com/office/drawing/2014/main" id="{8E629D4B-1003-4932-A54C-88BB3AC5E3BB}"/>
              </a:ext>
            </a:extLst>
          </p:cNvPr>
          <p:cNvSpPr/>
          <p:nvPr/>
        </p:nvSpPr>
        <p:spPr>
          <a:xfrm>
            <a:off x="8514737" y="5942050"/>
            <a:ext cx="2548108" cy="363029"/>
          </a:xfrm>
          <a:custGeom>
            <a:avLst/>
            <a:gdLst/>
            <a:ahLst/>
            <a:cxnLst/>
            <a:rect l="l" t="t" r="r" b="b"/>
            <a:pathLst>
              <a:path w="116275" h="11348" extrusionOk="0">
                <a:moveTo>
                  <a:pt x="116248" y="0"/>
                </a:moveTo>
                <a:lnTo>
                  <a:pt x="116275" y="10252"/>
                </a:lnTo>
                <a:lnTo>
                  <a:pt x="105393" y="2680"/>
                </a:lnTo>
                <a:lnTo>
                  <a:pt x="96534" y="9633"/>
                </a:lnTo>
                <a:lnTo>
                  <a:pt x="85200" y="2966"/>
                </a:lnTo>
                <a:lnTo>
                  <a:pt x="73441" y="9978"/>
                </a:lnTo>
                <a:lnTo>
                  <a:pt x="65303" y="3138"/>
                </a:lnTo>
                <a:lnTo>
                  <a:pt x="50338" y="11348"/>
                </a:lnTo>
                <a:lnTo>
                  <a:pt x="38412" y="3671"/>
                </a:lnTo>
                <a:lnTo>
                  <a:pt x="27888" y="10775"/>
                </a:lnTo>
                <a:lnTo>
                  <a:pt x="15572" y="2870"/>
                </a:lnTo>
                <a:lnTo>
                  <a:pt x="0" y="10512"/>
                </a:lnTo>
                <a:lnTo>
                  <a:pt x="38" y="0"/>
                </a:lnTo>
                <a:close/>
              </a:path>
            </a:pathLst>
          </a:custGeom>
          <a:solidFill>
            <a:srgbClr val="FFF2CC"/>
          </a:solidFill>
          <a:ln w="19050" cap="flat" cmpd="sng">
            <a:solidFill>
              <a:schemeClr val="dk2"/>
            </a:solidFill>
            <a:prstDash val="solid"/>
            <a:round/>
            <a:headEnd type="none" w="med" len="med"/>
            <a:tailEnd type="none" w="med" len="med"/>
          </a:ln>
        </p:spPr>
      </p:sp>
      <p:cxnSp>
        <p:nvCxnSpPr>
          <p:cNvPr id="34" name="Google Shape;658;p34">
            <a:extLst>
              <a:ext uri="{FF2B5EF4-FFF2-40B4-BE49-F238E27FC236}">
                <a16:creationId xmlns:a16="http://schemas.microsoft.com/office/drawing/2014/main" id="{7301E08B-F9DA-40A4-9E2D-B19EE7346F86}"/>
              </a:ext>
            </a:extLst>
          </p:cNvPr>
          <p:cNvCxnSpPr>
            <a:stCxn id="9" idx="1"/>
          </p:cNvCxnSpPr>
          <p:nvPr/>
        </p:nvCxnSpPr>
        <p:spPr>
          <a:xfrm rot="10800000">
            <a:off x="7936203" y="1192077"/>
            <a:ext cx="578726" cy="0"/>
          </a:xfrm>
          <a:prstGeom prst="straightConnector1">
            <a:avLst/>
          </a:prstGeom>
          <a:noFill/>
          <a:ln w="19050" cap="flat" cmpd="sng">
            <a:solidFill>
              <a:schemeClr val="dk2"/>
            </a:solidFill>
            <a:prstDash val="solid"/>
            <a:round/>
            <a:headEnd type="none" w="med" len="med"/>
            <a:tailEnd type="none" w="med" len="med"/>
          </a:ln>
        </p:spPr>
      </p:cxnSp>
      <p:cxnSp>
        <p:nvCxnSpPr>
          <p:cNvPr id="35" name="Google Shape;659;p34">
            <a:extLst>
              <a:ext uri="{FF2B5EF4-FFF2-40B4-BE49-F238E27FC236}">
                <a16:creationId xmlns:a16="http://schemas.microsoft.com/office/drawing/2014/main" id="{EB2CEE0C-A8EF-481E-8CC3-9CD5180FCBEE}"/>
              </a:ext>
            </a:extLst>
          </p:cNvPr>
          <p:cNvCxnSpPr>
            <a:cxnSpLocks/>
          </p:cNvCxnSpPr>
          <p:nvPr/>
        </p:nvCxnSpPr>
        <p:spPr>
          <a:xfrm>
            <a:off x="7941463" y="1192077"/>
            <a:ext cx="0" cy="716331"/>
          </a:xfrm>
          <a:prstGeom prst="straightConnector1">
            <a:avLst/>
          </a:prstGeom>
          <a:noFill/>
          <a:ln w="19050" cap="flat" cmpd="sng">
            <a:solidFill>
              <a:schemeClr val="dk2"/>
            </a:solidFill>
            <a:prstDash val="solid"/>
            <a:round/>
            <a:headEnd type="none" w="med" len="med"/>
            <a:tailEnd type="none" w="med" len="med"/>
          </a:ln>
        </p:spPr>
      </p:cxnSp>
      <p:cxnSp>
        <p:nvCxnSpPr>
          <p:cNvPr id="36" name="Google Shape;660;p34">
            <a:extLst>
              <a:ext uri="{FF2B5EF4-FFF2-40B4-BE49-F238E27FC236}">
                <a16:creationId xmlns:a16="http://schemas.microsoft.com/office/drawing/2014/main" id="{41DF6080-55A1-4632-8A86-C0B622EA0E41}"/>
              </a:ext>
            </a:extLst>
          </p:cNvPr>
          <p:cNvCxnSpPr>
            <a:cxnSpLocks/>
          </p:cNvCxnSpPr>
          <p:nvPr/>
        </p:nvCxnSpPr>
        <p:spPr>
          <a:xfrm>
            <a:off x="7933508" y="1908794"/>
            <a:ext cx="581387" cy="0"/>
          </a:xfrm>
          <a:prstGeom prst="straightConnector1">
            <a:avLst/>
          </a:prstGeom>
          <a:noFill/>
          <a:ln w="19050" cap="flat" cmpd="sng">
            <a:solidFill>
              <a:schemeClr val="dk2"/>
            </a:solidFill>
            <a:prstDash val="solid"/>
            <a:round/>
            <a:headEnd type="none" w="med" len="med"/>
            <a:tailEnd type="triangle" w="med" len="med"/>
          </a:ln>
        </p:spPr>
      </p:cxnSp>
      <p:cxnSp>
        <p:nvCxnSpPr>
          <p:cNvPr id="37" name="Google Shape;661;p34">
            <a:extLst>
              <a:ext uri="{FF2B5EF4-FFF2-40B4-BE49-F238E27FC236}">
                <a16:creationId xmlns:a16="http://schemas.microsoft.com/office/drawing/2014/main" id="{4A381C7D-C65B-4138-BB4A-6B9FDC698929}"/>
              </a:ext>
            </a:extLst>
          </p:cNvPr>
          <p:cNvCxnSpPr>
            <a:stCxn id="15" idx="1"/>
          </p:cNvCxnSpPr>
          <p:nvPr/>
        </p:nvCxnSpPr>
        <p:spPr>
          <a:xfrm rot="10800000">
            <a:off x="8097423" y="1793243"/>
            <a:ext cx="417503" cy="0"/>
          </a:xfrm>
          <a:prstGeom prst="straightConnector1">
            <a:avLst/>
          </a:prstGeom>
          <a:noFill/>
          <a:ln w="19050" cap="flat" cmpd="sng">
            <a:solidFill>
              <a:schemeClr val="dk2"/>
            </a:solidFill>
            <a:prstDash val="solid"/>
            <a:round/>
            <a:headEnd type="none" w="med" len="med"/>
            <a:tailEnd type="none" w="med" len="med"/>
          </a:ln>
        </p:spPr>
      </p:cxnSp>
      <p:cxnSp>
        <p:nvCxnSpPr>
          <p:cNvPr id="38" name="Google Shape;662;p34">
            <a:extLst>
              <a:ext uri="{FF2B5EF4-FFF2-40B4-BE49-F238E27FC236}">
                <a16:creationId xmlns:a16="http://schemas.microsoft.com/office/drawing/2014/main" id="{F428C964-2485-454A-8132-2F8DFB6F25C6}"/>
              </a:ext>
            </a:extLst>
          </p:cNvPr>
          <p:cNvCxnSpPr>
            <a:cxnSpLocks/>
          </p:cNvCxnSpPr>
          <p:nvPr/>
        </p:nvCxnSpPr>
        <p:spPr>
          <a:xfrm rot="10800000">
            <a:off x="8110795" y="1272726"/>
            <a:ext cx="0" cy="515176"/>
          </a:xfrm>
          <a:prstGeom prst="straightConnector1">
            <a:avLst/>
          </a:prstGeom>
          <a:noFill/>
          <a:ln w="19050" cap="flat" cmpd="sng">
            <a:solidFill>
              <a:schemeClr val="dk2"/>
            </a:solidFill>
            <a:prstDash val="solid"/>
            <a:round/>
            <a:headEnd type="none" w="med" len="med"/>
            <a:tailEnd type="none" w="med" len="med"/>
          </a:ln>
        </p:spPr>
      </p:cxnSp>
      <p:cxnSp>
        <p:nvCxnSpPr>
          <p:cNvPr id="39" name="Google Shape;663;p34">
            <a:extLst>
              <a:ext uri="{FF2B5EF4-FFF2-40B4-BE49-F238E27FC236}">
                <a16:creationId xmlns:a16="http://schemas.microsoft.com/office/drawing/2014/main" id="{7FA24782-B5E2-406E-A96B-B208D754D4F1}"/>
              </a:ext>
            </a:extLst>
          </p:cNvPr>
          <p:cNvCxnSpPr>
            <a:cxnSpLocks/>
          </p:cNvCxnSpPr>
          <p:nvPr/>
        </p:nvCxnSpPr>
        <p:spPr>
          <a:xfrm>
            <a:off x="8110795" y="1285938"/>
            <a:ext cx="407237" cy="0"/>
          </a:xfrm>
          <a:prstGeom prst="straightConnector1">
            <a:avLst/>
          </a:prstGeom>
          <a:noFill/>
          <a:ln w="19050" cap="flat" cmpd="sng">
            <a:solidFill>
              <a:schemeClr val="dk2"/>
            </a:solidFill>
            <a:prstDash val="solid"/>
            <a:round/>
            <a:headEnd type="none" w="med" len="med"/>
            <a:tailEnd type="triangle" w="med" len="med"/>
          </a:ln>
        </p:spPr>
      </p:cxnSp>
      <p:cxnSp>
        <p:nvCxnSpPr>
          <p:cNvPr id="40" name="Google Shape;664;p34">
            <a:extLst>
              <a:ext uri="{FF2B5EF4-FFF2-40B4-BE49-F238E27FC236}">
                <a16:creationId xmlns:a16="http://schemas.microsoft.com/office/drawing/2014/main" id="{7D4208CE-0D02-4669-926E-2BAD3CE3DC89}"/>
              </a:ext>
            </a:extLst>
          </p:cNvPr>
          <p:cNvCxnSpPr>
            <a:cxnSpLocks/>
          </p:cNvCxnSpPr>
          <p:nvPr/>
        </p:nvCxnSpPr>
        <p:spPr>
          <a:xfrm rot="10800000">
            <a:off x="7936186" y="2011371"/>
            <a:ext cx="578726" cy="0"/>
          </a:xfrm>
          <a:prstGeom prst="straightConnector1">
            <a:avLst/>
          </a:prstGeom>
          <a:noFill/>
          <a:ln w="19050" cap="flat" cmpd="sng">
            <a:solidFill>
              <a:schemeClr val="dk2"/>
            </a:solidFill>
            <a:prstDash val="solid"/>
            <a:round/>
            <a:headEnd type="none" w="med" len="med"/>
            <a:tailEnd type="none" w="med" len="med"/>
          </a:ln>
        </p:spPr>
      </p:cxnSp>
      <p:cxnSp>
        <p:nvCxnSpPr>
          <p:cNvPr id="41" name="Google Shape;665;p34">
            <a:extLst>
              <a:ext uri="{FF2B5EF4-FFF2-40B4-BE49-F238E27FC236}">
                <a16:creationId xmlns:a16="http://schemas.microsoft.com/office/drawing/2014/main" id="{BAF9C58A-B51F-4898-BD30-B31EB95272BE}"/>
              </a:ext>
            </a:extLst>
          </p:cNvPr>
          <p:cNvCxnSpPr>
            <a:cxnSpLocks/>
          </p:cNvCxnSpPr>
          <p:nvPr/>
        </p:nvCxnSpPr>
        <p:spPr>
          <a:xfrm>
            <a:off x="7941446" y="2011371"/>
            <a:ext cx="0" cy="711726"/>
          </a:xfrm>
          <a:prstGeom prst="straightConnector1">
            <a:avLst/>
          </a:prstGeom>
          <a:noFill/>
          <a:ln w="19050" cap="flat" cmpd="sng">
            <a:solidFill>
              <a:schemeClr val="dk2"/>
            </a:solidFill>
            <a:prstDash val="solid"/>
            <a:round/>
            <a:headEnd type="none" w="med" len="med"/>
            <a:tailEnd type="none" w="med" len="med"/>
          </a:ln>
        </p:spPr>
      </p:cxnSp>
      <p:cxnSp>
        <p:nvCxnSpPr>
          <p:cNvPr id="42" name="Google Shape;666;p34">
            <a:extLst>
              <a:ext uri="{FF2B5EF4-FFF2-40B4-BE49-F238E27FC236}">
                <a16:creationId xmlns:a16="http://schemas.microsoft.com/office/drawing/2014/main" id="{C0795620-7F85-4C7C-AF3B-D63D8382A6BF}"/>
              </a:ext>
            </a:extLst>
          </p:cNvPr>
          <p:cNvCxnSpPr>
            <a:cxnSpLocks/>
          </p:cNvCxnSpPr>
          <p:nvPr/>
        </p:nvCxnSpPr>
        <p:spPr>
          <a:xfrm>
            <a:off x="7934857" y="2719482"/>
            <a:ext cx="581387" cy="0"/>
          </a:xfrm>
          <a:prstGeom prst="straightConnector1">
            <a:avLst/>
          </a:prstGeom>
          <a:noFill/>
          <a:ln w="19050" cap="flat" cmpd="sng">
            <a:solidFill>
              <a:schemeClr val="dk2"/>
            </a:solidFill>
            <a:prstDash val="solid"/>
            <a:round/>
            <a:headEnd type="none" w="med" len="med"/>
            <a:tailEnd type="triangle" w="med" len="med"/>
          </a:ln>
        </p:spPr>
      </p:cxnSp>
      <p:cxnSp>
        <p:nvCxnSpPr>
          <p:cNvPr id="43" name="Google Shape;667;p34">
            <a:extLst>
              <a:ext uri="{FF2B5EF4-FFF2-40B4-BE49-F238E27FC236}">
                <a16:creationId xmlns:a16="http://schemas.microsoft.com/office/drawing/2014/main" id="{F71161B2-877B-4CDC-B2D0-1A3AE6A321D4}"/>
              </a:ext>
            </a:extLst>
          </p:cNvPr>
          <p:cNvCxnSpPr>
            <a:cxnSpLocks/>
          </p:cNvCxnSpPr>
          <p:nvPr/>
        </p:nvCxnSpPr>
        <p:spPr>
          <a:xfrm rot="10800000">
            <a:off x="7934824" y="2795172"/>
            <a:ext cx="578726" cy="0"/>
          </a:xfrm>
          <a:prstGeom prst="straightConnector1">
            <a:avLst/>
          </a:prstGeom>
          <a:noFill/>
          <a:ln w="19050" cap="flat" cmpd="sng">
            <a:solidFill>
              <a:schemeClr val="dk2"/>
            </a:solidFill>
            <a:prstDash val="solid"/>
            <a:round/>
            <a:headEnd type="none" w="med" len="med"/>
            <a:tailEnd type="none" w="med" len="med"/>
          </a:ln>
        </p:spPr>
      </p:cxnSp>
      <p:cxnSp>
        <p:nvCxnSpPr>
          <p:cNvPr id="44" name="Google Shape;668;p34">
            <a:extLst>
              <a:ext uri="{FF2B5EF4-FFF2-40B4-BE49-F238E27FC236}">
                <a16:creationId xmlns:a16="http://schemas.microsoft.com/office/drawing/2014/main" id="{B376F0C2-B4EE-4A69-A591-C4E4645CEAA4}"/>
              </a:ext>
            </a:extLst>
          </p:cNvPr>
          <p:cNvCxnSpPr>
            <a:cxnSpLocks/>
          </p:cNvCxnSpPr>
          <p:nvPr/>
        </p:nvCxnSpPr>
        <p:spPr>
          <a:xfrm>
            <a:off x="7941463" y="2789813"/>
            <a:ext cx="0" cy="1311356"/>
          </a:xfrm>
          <a:prstGeom prst="straightConnector1">
            <a:avLst/>
          </a:prstGeom>
          <a:noFill/>
          <a:ln w="19050" cap="flat" cmpd="sng">
            <a:solidFill>
              <a:schemeClr val="dk2"/>
            </a:solidFill>
            <a:prstDash val="solid"/>
            <a:round/>
            <a:headEnd type="none" w="med" len="med"/>
            <a:tailEnd type="none" w="med" len="med"/>
          </a:ln>
        </p:spPr>
      </p:cxnSp>
      <p:cxnSp>
        <p:nvCxnSpPr>
          <p:cNvPr id="45" name="Google Shape;669;p34">
            <a:extLst>
              <a:ext uri="{FF2B5EF4-FFF2-40B4-BE49-F238E27FC236}">
                <a16:creationId xmlns:a16="http://schemas.microsoft.com/office/drawing/2014/main" id="{C3E56536-67F6-4DD7-A82B-F1754A3E3B65}"/>
              </a:ext>
            </a:extLst>
          </p:cNvPr>
          <p:cNvCxnSpPr>
            <a:cxnSpLocks/>
          </p:cNvCxnSpPr>
          <p:nvPr/>
        </p:nvCxnSpPr>
        <p:spPr>
          <a:xfrm>
            <a:off x="7933494" y="4098530"/>
            <a:ext cx="581387" cy="0"/>
          </a:xfrm>
          <a:prstGeom prst="straightConnector1">
            <a:avLst/>
          </a:prstGeom>
          <a:noFill/>
          <a:ln w="19050" cap="flat" cmpd="sng">
            <a:solidFill>
              <a:schemeClr val="dk2"/>
            </a:solidFill>
            <a:prstDash val="solid"/>
            <a:round/>
            <a:headEnd type="none" w="med" len="med"/>
            <a:tailEnd type="triangle" w="med" len="med"/>
          </a:ln>
        </p:spPr>
      </p:cxnSp>
      <p:grpSp>
        <p:nvGrpSpPr>
          <p:cNvPr id="153" name="Group 152">
            <a:extLst>
              <a:ext uri="{FF2B5EF4-FFF2-40B4-BE49-F238E27FC236}">
                <a16:creationId xmlns:a16="http://schemas.microsoft.com/office/drawing/2014/main" id="{800E7C18-6BB4-422E-A732-3465C79C09C2}"/>
              </a:ext>
            </a:extLst>
          </p:cNvPr>
          <p:cNvGrpSpPr/>
          <p:nvPr/>
        </p:nvGrpSpPr>
        <p:grpSpPr>
          <a:xfrm>
            <a:off x="7934857" y="4167855"/>
            <a:ext cx="581419" cy="534370"/>
            <a:chOff x="7552083" y="4508111"/>
            <a:chExt cx="581419" cy="534370"/>
          </a:xfrm>
        </p:grpSpPr>
        <p:cxnSp>
          <p:nvCxnSpPr>
            <p:cNvPr id="46" name="Google Shape;670;p34">
              <a:extLst>
                <a:ext uri="{FF2B5EF4-FFF2-40B4-BE49-F238E27FC236}">
                  <a16:creationId xmlns:a16="http://schemas.microsoft.com/office/drawing/2014/main" id="{8C478DC3-D403-4E8C-9434-E5905E504C45}"/>
                </a:ext>
              </a:extLst>
            </p:cNvPr>
            <p:cNvCxnSpPr>
              <a:cxnSpLocks/>
            </p:cNvCxnSpPr>
            <p:nvPr/>
          </p:nvCxnSpPr>
          <p:spPr>
            <a:xfrm rot="10800000">
              <a:off x="7554776" y="4508111"/>
              <a:ext cx="578726" cy="0"/>
            </a:xfrm>
            <a:prstGeom prst="straightConnector1">
              <a:avLst/>
            </a:prstGeom>
            <a:noFill/>
            <a:ln w="19050" cap="flat" cmpd="sng">
              <a:solidFill>
                <a:schemeClr val="dk2"/>
              </a:solidFill>
              <a:prstDash val="solid"/>
              <a:round/>
              <a:headEnd type="none" w="med" len="med"/>
              <a:tailEnd type="none" w="med" len="med"/>
            </a:ln>
          </p:spPr>
        </p:cxnSp>
        <p:cxnSp>
          <p:nvCxnSpPr>
            <p:cNvPr id="47" name="Google Shape;671;p34">
              <a:extLst>
                <a:ext uri="{FF2B5EF4-FFF2-40B4-BE49-F238E27FC236}">
                  <a16:creationId xmlns:a16="http://schemas.microsoft.com/office/drawing/2014/main" id="{FE0392B1-EC97-42B4-B1FD-5E16F82FE3F6}"/>
                </a:ext>
              </a:extLst>
            </p:cNvPr>
            <p:cNvCxnSpPr>
              <a:cxnSpLocks/>
            </p:cNvCxnSpPr>
            <p:nvPr/>
          </p:nvCxnSpPr>
          <p:spPr>
            <a:xfrm>
              <a:off x="7560036" y="4508111"/>
              <a:ext cx="0" cy="534370"/>
            </a:xfrm>
            <a:prstGeom prst="straightConnector1">
              <a:avLst/>
            </a:prstGeom>
            <a:noFill/>
            <a:ln w="19050" cap="flat" cmpd="sng">
              <a:solidFill>
                <a:schemeClr val="dk2"/>
              </a:solidFill>
              <a:prstDash val="solid"/>
              <a:round/>
              <a:headEnd type="none" w="med" len="med"/>
              <a:tailEnd type="none" w="med" len="med"/>
            </a:ln>
          </p:spPr>
        </p:cxnSp>
        <p:cxnSp>
          <p:nvCxnSpPr>
            <p:cNvPr id="48" name="Google Shape;672;p34">
              <a:extLst>
                <a:ext uri="{FF2B5EF4-FFF2-40B4-BE49-F238E27FC236}">
                  <a16:creationId xmlns:a16="http://schemas.microsoft.com/office/drawing/2014/main" id="{4A4E05E7-8AAA-462C-83B6-B558525BE33F}"/>
                </a:ext>
              </a:extLst>
            </p:cNvPr>
            <p:cNvCxnSpPr>
              <a:cxnSpLocks/>
            </p:cNvCxnSpPr>
            <p:nvPr/>
          </p:nvCxnSpPr>
          <p:spPr>
            <a:xfrm>
              <a:off x="7552083" y="5040498"/>
              <a:ext cx="581387" cy="0"/>
            </a:xfrm>
            <a:prstGeom prst="straightConnector1">
              <a:avLst/>
            </a:prstGeom>
            <a:noFill/>
            <a:ln w="19050" cap="flat" cmpd="sng">
              <a:solidFill>
                <a:schemeClr val="dk2"/>
              </a:solidFill>
              <a:prstDash val="solid"/>
              <a:round/>
              <a:headEnd type="none" w="med" len="med"/>
              <a:tailEnd type="triangle" w="med" len="med"/>
            </a:ln>
          </p:spPr>
        </p:cxnSp>
      </p:grpSp>
      <p:cxnSp>
        <p:nvCxnSpPr>
          <p:cNvPr id="49" name="Google Shape;673;p34">
            <a:extLst>
              <a:ext uri="{FF2B5EF4-FFF2-40B4-BE49-F238E27FC236}">
                <a16:creationId xmlns:a16="http://schemas.microsoft.com/office/drawing/2014/main" id="{95D388D5-2E94-4AB8-B373-2F64F21F4002}"/>
              </a:ext>
            </a:extLst>
          </p:cNvPr>
          <p:cNvCxnSpPr>
            <a:cxnSpLocks/>
          </p:cNvCxnSpPr>
          <p:nvPr/>
        </p:nvCxnSpPr>
        <p:spPr>
          <a:xfrm>
            <a:off x="10984095" y="2093666"/>
            <a:ext cx="190500" cy="0"/>
          </a:xfrm>
          <a:prstGeom prst="straightConnector1">
            <a:avLst/>
          </a:prstGeom>
          <a:noFill/>
          <a:ln w="19050" cap="flat" cmpd="sng">
            <a:solidFill>
              <a:schemeClr val="dk2"/>
            </a:solidFill>
            <a:prstDash val="solid"/>
            <a:round/>
            <a:headEnd type="none" w="med" len="med"/>
            <a:tailEnd type="none" w="med" len="med"/>
          </a:ln>
        </p:spPr>
      </p:cxnSp>
      <p:cxnSp>
        <p:nvCxnSpPr>
          <p:cNvPr id="50" name="Google Shape;674;p34">
            <a:extLst>
              <a:ext uri="{FF2B5EF4-FFF2-40B4-BE49-F238E27FC236}">
                <a16:creationId xmlns:a16="http://schemas.microsoft.com/office/drawing/2014/main" id="{963BC3E5-BB1D-4600-BE77-6E37FF16CB61}"/>
              </a:ext>
            </a:extLst>
          </p:cNvPr>
          <p:cNvCxnSpPr>
            <a:cxnSpLocks/>
          </p:cNvCxnSpPr>
          <p:nvPr/>
        </p:nvCxnSpPr>
        <p:spPr>
          <a:xfrm rot="10800000">
            <a:off x="8096171" y="3989795"/>
            <a:ext cx="417503" cy="0"/>
          </a:xfrm>
          <a:prstGeom prst="straightConnector1">
            <a:avLst/>
          </a:prstGeom>
          <a:noFill/>
          <a:ln w="19050" cap="flat" cmpd="sng">
            <a:solidFill>
              <a:schemeClr val="dk2"/>
            </a:solidFill>
            <a:prstDash val="solid"/>
            <a:round/>
            <a:headEnd type="none" w="med" len="med"/>
            <a:tailEnd type="none" w="med" len="med"/>
          </a:ln>
        </p:spPr>
      </p:cxnSp>
      <p:cxnSp>
        <p:nvCxnSpPr>
          <p:cNvPr id="51" name="Google Shape;675;p34">
            <a:extLst>
              <a:ext uri="{FF2B5EF4-FFF2-40B4-BE49-F238E27FC236}">
                <a16:creationId xmlns:a16="http://schemas.microsoft.com/office/drawing/2014/main" id="{EFA731E7-2684-4FF2-9AD2-4A634363F7DE}"/>
              </a:ext>
            </a:extLst>
          </p:cNvPr>
          <p:cNvCxnSpPr>
            <a:cxnSpLocks/>
          </p:cNvCxnSpPr>
          <p:nvPr/>
        </p:nvCxnSpPr>
        <p:spPr>
          <a:xfrm rot="10800000">
            <a:off x="8109559" y="2880553"/>
            <a:ext cx="0" cy="1097915"/>
          </a:xfrm>
          <a:prstGeom prst="straightConnector1">
            <a:avLst/>
          </a:prstGeom>
          <a:noFill/>
          <a:ln w="19050" cap="flat" cmpd="sng">
            <a:solidFill>
              <a:schemeClr val="dk2"/>
            </a:solidFill>
            <a:prstDash val="solid"/>
            <a:round/>
            <a:headEnd type="none" w="med" len="med"/>
            <a:tailEnd type="none" w="med" len="med"/>
          </a:ln>
        </p:spPr>
      </p:cxnSp>
      <p:cxnSp>
        <p:nvCxnSpPr>
          <p:cNvPr id="52" name="Google Shape;676;p34">
            <a:extLst>
              <a:ext uri="{FF2B5EF4-FFF2-40B4-BE49-F238E27FC236}">
                <a16:creationId xmlns:a16="http://schemas.microsoft.com/office/drawing/2014/main" id="{6980D60B-3427-4CAD-B944-41DE379D762A}"/>
              </a:ext>
            </a:extLst>
          </p:cNvPr>
          <p:cNvCxnSpPr>
            <a:cxnSpLocks/>
          </p:cNvCxnSpPr>
          <p:nvPr/>
        </p:nvCxnSpPr>
        <p:spPr>
          <a:xfrm>
            <a:off x="8109544" y="2890024"/>
            <a:ext cx="407237" cy="0"/>
          </a:xfrm>
          <a:prstGeom prst="straightConnector1">
            <a:avLst/>
          </a:prstGeom>
          <a:noFill/>
          <a:ln w="19050" cap="flat" cmpd="sng">
            <a:solidFill>
              <a:schemeClr val="dk2"/>
            </a:solidFill>
            <a:prstDash val="solid"/>
            <a:round/>
            <a:headEnd type="none" w="med" len="med"/>
            <a:tailEnd type="triangle" w="med" len="med"/>
          </a:ln>
        </p:spPr>
      </p:cxnSp>
      <p:cxnSp>
        <p:nvCxnSpPr>
          <p:cNvPr id="53" name="Google Shape;677;p34">
            <a:extLst>
              <a:ext uri="{FF2B5EF4-FFF2-40B4-BE49-F238E27FC236}">
                <a16:creationId xmlns:a16="http://schemas.microsoft.com/office/drawing/2014/main" id="{8173F2F1-0743-4DF7-BB18-B1FE8A24725C}"/>
              </a:ext>
            </a:extLst>
          </p:cNvPr>
          <p:cNvCxnSpPr>
            <a:cxnSpLocks/>
          </p:cNvCxnSpPr>
          <p:nvPr/>
        </p:nvCxnSpPr>
        <p:spPr>
          <a:xfrm>
            <a:off x="10984098" y="1292287"/>
            <a:ext cx="190500" cy="0"/>
          </a:xfrm>
          <a:prstGeom prst="straightConnector1">
            <a:avLst/>
          </a:prstGeom>
          <a:noFill/>
          <a:ln w="19050" cap="flat" cmpd="sng">
            <a:solidFill>
              <a:schemeClr val="dk2"/>
            </a:solidFill>
            <a:prstDash val="solid"/>
            <a:round/>
            <a:headEnd type="none" w="med" len="med"/>
            <a:tailEnd type="none" w="med" len="med"/>
          </a:ln>
        </p:spPr>
      </p:cxnSp>
      <p:cxnSp>
        <p:nvCxnSpPr>
          <p:cNvPr id="54" name="Google Shape;678;p34">
            <a:extLst>
              <a:ext uri="{FF2B5EF4-FFF2-40B4-BE49-F238E27FC236}">
                <a16:creationId xmlns:a16="http://schemas.microsoft.com/office/drawing/2014/main" id="{C7994219-D7AA-4821-B06B-DDC9DABE20B3}"/>
              </a:ext>
            </a:extLst>
          </p:cNvPr>
          <p:cNvCxnSpPr>
            <a:cxnSpLocks/>
          </p:cNvCxnSpPr>
          <p:nvPr/>
        </p:nvCxnSpPr>
        <p:spPr>
          <a:xfrm>
            <a:off x="10984101" y="2895095"/>
            <a:ext cx="190500" cy="0"/>
          </a:xfrm>
          <a:prstGeom prst="straightConnector1">
            <a:avLst/>
          </a:prstGeom>
          <a:noFill/>
          <a:ln w="19050" cap="flat" cmpd="sng">
            <a:solidFill>
              <a:schemeClr val="dk2"/>
            </a:solidFill>
            <a:prstDash val="solid"/>
            <a:round/>
            <a:headEnd type="none" w="med" len="med"/>
            <a:tailEnd type="none" w="med" len="med"/>
          </a:ln>
        </p:spPr>
      </p:cxnSp>
      <p:cxnSp>
        <p:nvCxnSpPr>
          <p:cNvPr id="55" name="Google Shape;679;p34">
            <a:extLst>
              <a:ext uri="{FF2B5EF4-FFF2-40B4-BE49-F238E27FC236}">
                <a16:creationId xmlns:a16="http://schemas.microsoft.com/office/drawing/2014/main" id="{8CA7BBB6-8EFF-4780-BFDC-3CC5A9157A33}"/>
              </a:ext>
            </a:extLst>
          </p:cNvPr>
          <p:cNvCxnSpPr>
            <a:cxnSpLocks/>
          </p:cNvCxnSpPr>
          <p:nvPr/>
        </p:nvCxnSpPr>
        <p:spPr>
          <a:xfrm>
            <a:off x="10984104" y="4281468"/>
            <a:ext cx="190500" cy="0"/>
          </a:xfrm>
          <a:prstGeom prst="straightConnector1">
            <a:avLst/>
          </a:prstGeom>
          <a:noFill/>
          <a:ln w="19050" cap="flat" cmpd="sng">
            <a:solidFill>
              <a:schemeClr val="dk2"/>
            </a:solidFill>
            <a:prstDash val="solid"/>
            <a:round/>
            <a:headEnd type="none" w="med" len="med"/>
            <a:tailEnd type="none" w="med" len="med"/>
          </a:ln>
        </p:spPr>
      </p:cxnSp>
      <p:sp>
        <p:nvSpPr>
          <p:cNvPr id="147" name="Google Shape;653;p34">
            <a:extLst>
              <a:ext uri="{FF2B5EF4-FFF2-40B4-BE49-F238E27FC236}">
                <a16:creationId xmlns:a16="http://schemas.microsoft.com/office/drawing/2014/main" id="{DFEEB585-251C-441A-8F89-060224E38644}"/>
              </a:ext>
            </a:extLst>
          </p:cNvPr>
          <p:cNvSpPr/>
          <p:nvPr/>
        </p:nvSpPr>
        <p:spPr>
          <a:xfrm>
            <a:off x="8518276" y="4871305"/>
            <a:ext cx="2544386" cy="865049"/>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r>
              <a:rPr lang="en-US" sz="1600" b="1" dirty="0">
                <a:latin typeface="Courier New"/>
                <a:ea typeface="Courier New"/>
                <a:cs typeface="Courier New"/>
                <a:sym typeface="Courier New"/>
              </a:rPr>
              <a:t>Thread Y’s Buffer</a:t>
            </a:r>
          </a:p>
        </p:txBody>
      </p:sp>
      <p:grpSp>
        <p:nvGrpSpPr>
          <p:cNvPr id="149" name="Group 148">
            <a:extLst>
              <a:ext uri="{FF2B5EF4-FFF2-40B4-BE49-F238E27FC236}">
                <a16:creationId xmlns:a16="http://schemas.microsoft.com/office/drawing/2014/main" id="{ED00B60E-9578-47B6-8839-C295D9B51E24}"/>
              </a:ext>
            </a:extLst>
          </p:cNvPr>
          <p:cNvGrpSpPr/>
          <p:nvPr/>
        </p:nvGrpSpPr>
        <p:grpSpPr>
          <a:xfrm>
            <a:off x="8513550" y="5745225"/>
            <a:ext cx="2549112" cy="200389"/>
            <a:chOff x="8131963" y="5008043"/>
            <a:chExt cx="2547989" cy="200389"/>
          </a:xfrm>
        </p:grpSpPr>
        <p:sp>
          <p:nvSpPr>
            <p:cNvPr id="150" name="Google Shape;654;p34">
              <a:extLst>
                <a:ext uri="{FF2B5EF4-FFF2-40B4-BE49-F238E27FC236}">
                  <a16:creationId xmlns:a16="http://schemas.microsoft.com/office/drawing/2014/main" id="{0F258D2D-2909-4ECC-B16E-280B0F292ED8}"/>
                </a:ext>
              </a:extLst>
            </p:cNvPr>
            <p:cNvSpPr/>
            <p:nvPr/>
          </p:nvSpPr>
          <p:spPr>
            <a:xfrm>
              <a:off x="8131963" y="5008043"/>
              <a:ext cx="2547989"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800">
                  <a:latin typeface="Courier New"/>
                  <a:ea typeface="Courier New"/>
                  <a:cs typeface="Courier New"/>
                  <a:sym typeface="Courier New"/>
                </a:rPr>
                <a:t>chunk size: 64 bytes</a:t>
              </a:r>
              <a:endParaRPr sz="800">
                <a:latin typeface="Courier New"/>
                <a:ea typeface="Courier New"/>
                <a:cs typeface="Courier New"/>
                <a:sym typeface="Courier New"/>
              </a:endParaRPr>
            </a:p>
          </p:txBody>
        </p:sp>
        <p:sp>
          <p:nvSpPr>
            <p:cNvPr id="151" name="Google Shape;655;p34">
              <a:extLst>
                <a:ext uri="{FF2B5EF4-FFF2-40B4-BE49-F238E27FC236}">
                  <a16:creationId xmlns:a16="http://schemas.microsoft.com/office/drawing/2014/main" id="{B02C72D9-4BAB-46C2-A837-EACE33AE51BC}"/>
                </a:ext>
              </a:extLst>
            </p:cNvPr>
            <p:cNvSpPr/>
            <p:nvPr/>
          </p:nvSpPr>
          <p:spPr>
            <a:xfrm>
              <a:off x="10423605" y="5008043"/>
              <a:ext cx="256282"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a:latin typeface="Courier New"/>
                  <a:ea typeface="Courier New"/>
                  <a:cs typeface="Courier New"/>
                  <a:sym typeface="Courier New"/>
                </a:rPr>
                <a:t>1</a:t>
              </a:r>
              <a:endParaRPr sz="800">
                <a:latin typeface="Courier New"/>
                <a:ea typeface="Courier New"/>
                <a:cs typeface="Courier New"/>
                <a:sym typeface="Courier New"/>
              </a:endParaRPr>
            </a:p>
          </p:txBody>
        </p:sp>
        <p:sp>
          <p:nvSpPr>
            <p:cNvPr id="152" name="Google Shape;656;p34">
              <a:extLst>
                <a:ext uri="{FF2B5EF4-FFF2-40B4-BE49-F238E27FC236}">
                  <a16:creationId xmlns:a16="http://schemas.microsoft.com/office/drawing/2014/main" id="{B52F46B5-41F7-460E-A018-C55DC69788E2}"/>
                </a:ext>
              </a:extLst>
            </p:cNvPr>
            <p:cNvSpPr/>
            <p:nvPr/>
          </p:nvSpPr>
          <p:spPr>
            <a:xfrm>
              <a:off x="10167324" y="5008043"/>
              <a:ext cx="256282" cy="200389"/>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a:latin typeface="Courier New"/>
                  <a:ea typeface="Courier New"/>
                  <a:cs typeface="Courier New"/>
                  <a:sym typeface="Courier New"/>
                </a:rPr>
                <a:t>0</a:t>
              </a:r>
              <a:endParaRPr sz="800">
                <a:latin typeface="Courier New"/>
                <a:ea typeface="Courier New"/>
                <a:cs typeface="Courier New"/>
                <a:sym typeface="Courier New"/>
              </a:endParaRPr>
            </a:p>
          </p:txBody>
        </p:sp>
      </p:grpSp>
      <p:grpSp>
        <p:nvGrpSpPr>
          <p:cNvPr id="154" name="Group 153">
            <a:extLst>
              <a:ext uri="{FF2B5EF4-FFF2-40B4-BE49-F238E27FC236}">
                <a16:creationId xmlns:a16="http://schemas.microsoft.com/office/drawing/2014/main" id="{1EB36F26-FFE5-49C5-A2C3-DAFA27932DA8}"/>
              </a:ext>
            </a:extLst>
          </p:cNvPr>
          <p:cNvGrpSpPr/>
          <p:nvPr/>
        </p:nvGrpSpPr>
        <p:grpSpPr>
          <a:xfrm>
            <a:off x="7937549" y="4776716"/>
            <a:ext cx="581419" cy="997399"/>
            <a:chOff x="7552083" y="4508111"/>
            <a:chExt cx="581419" cy="534370"/>
          </a:xfrm>
        </p:grpSpPr>
        <p:cxnSp>
          <p:nvCxnSpPr>
            <p:cNvPr id="155" name="Google Shape;670;p34">
              <a:extLst>
                <a:ext uri="{FF2B5EF4-FFF2-40B4-BE49-F238E27FC236}">
                  <a16:creationId xmlns:a16="http://schemas.microsoft.com/office/drawing/2014/main" id="{CE5D37AB-A2C5-4E14-A9D6-B3CA1E416207}"/>
                </a:ext>
              </a:extLst>
            </p:cNvPr>
            <p:cNvCxnSpPr>
              <a:cxnSpLocks/>
            </p:cNvCxnSpPr>
            <p:nvPr/>
          </p:nvCxnSpPr>
          <p:spPr>
            <a:xfrm rot="10800000">
              <a:off x="7554776" y="4508111"/>
              <a:ext cx="578726" cy="0"/>
            </a:xfrm>
            <a:prstGeom prst="straightConnector1">
              <a:avLst/>
            </a:prstGeom>
            <a:noFill/>
            <a:ln w="19050" cap="flat" cmpd="sng">
              <a:solidFill>
                <a:schemeClr val="dk2"/>
              </a:solidFill>
              <a:prstDash val="solid"/>
              <a:round/>
              <a:headEnd type="none" w="med" len="med"/>
              <a:tailEnd type="none" w="med" len="med"/>
            </a:ln>
          </p:spPr>
        </p:cxnSp>
        <p:cxnSp>
          <p:nvCxnSpPr>
            <p:cNvPr id="156" name="Google Shape;671;p34">
              <a:extLst>
                <a:ext uri="{FF2B5EF4-FFF2-40B4-BE49-F238E27FC236}">
                  <a16:creationId xmlns:a16="http://schemas.microsoft.com/office/drawing/2014/main" id="{4A8F6F71-BA95-4A71-8B71-24752869BAD6}"/>
                </a:ext>
              </a:extLst>
            </p:cNvPr>
            <p:cNvCxnSpPr>
              <a:cxnSpLocks/>
            </p:cNvCxnSpPr>
            <p:nvPr/>
          </p:nvCxnSpPr>
          <p:spPr>
            <a:xfrm>
              <a:off x="7560036" y="4508111"/>
              <a:ext cx="0" cy="534370"/>
            </a:xfrm>
            <a:prstGeom prst="straightConnector1">
              <a:avLst/>
            </a:prstGeom>
            <a:noFill/>
            <a:ln w="19050" cap="flat" cmpd="sng">
              <a:solidFill>
                <a:schemeClr val="dk2"/>
              </a:solidFill>
              <a:prstDash val="solid"/>
              <a:round/>
              <a:headEnd type="none" w="med" len="med"/>
              <a:tailEnd type="none" w="med" len="med"/>
            </a:ln>
          </p:spPr>
        </p:cxnSp>
        <p:cxnSp>
          <p:nvCxnSpPr>
            <p:cNvPr id="157" name="Google Shape;672;p34">
              <a:extLst>
                <a:ext uri="{FF2B5EF4-FFF2-40B4-BE49-F238E27FC236}">
                  <a16:creationId xmlns:a16="http://schemas.microsoft.com/office/drawing/2014/main" id="{F5DB6A66-0A97-4E3D-8D78-70F2B65409D0}"/>
                </a:ext>
              </a:extLst>
            </p:cNvPr>
            <p:cNvCxnSpPr>
              <a:cxnSpLocks/>
            </p:cNvCxnSpPr>
            <p:nvPr/>
          </p:nvCxnSpPr>
          <p:spPr>
            <a:xfrm>
              <a:off x="7552083" y="5040498"/>
              <a:ext cx="581387" cy="0"/>
            </a:xfrm>
            <a:prstGeom prst="straightConnector1">
              <a:avLst/>
            </a:prstGeom>
            <a:noFill/>
            <a:ln w="19050" cap="flat" cmpd="sng">
              <a:solidFill>
                <a:schemeClr val="dk2"/>
              </a:solidFill>
              <a:prstDash val="solid"/>
              <a:round/>
              <a:headEnd type="none" w="med" len="med"/>
              <a:tailEnd type="triangle" w="med" len="med"/>
            </a:ln>
          </p:spPr>
        </p:cxnSp>
      </p:grpSp>
      <p:cxnSp>
        <p:nvCxnSpPr>
          <p:cNvPr id="158" name="Google Shape;679;p34">
            <a:extLst>
              <a:ext uri="{FF2B5EF4-FFF2-40B4-BE49-F238E27FC236}">
                <a16:creationId xmlns:a16="http://schemas.microsoft.com/office/drawing/2014/main" id="{ACE2379E-34F9-4D8B-9153-66FD81628ED4}"/>
              </a:ext>
            </a:extLst>
          </p:cNvPr>
          <p:cNvCxnSpPr>
            <a:cxnSpLocks/>
          </p:cNvCxnSpPr>
          <p:nvPr/>
        </p:nvCxnSpPr>
        <p:spPr>
          <a:xfrm>
            <a:off x="10969533" y="4868538"/>
            <a:ext cx="190500" cy="0"/>
          </a:xfrm>
          <a:prstGeom prst="straightConnector1">
            <a:avLst/>
          </a:prstGeom>
          <a:noFill/>
          <a:ln w="19050" cap="flat" cmpd="sng">
            <a:solidFill>
              <a:schemeClr val="dk2"/>
            </a:solidFill>
            <a:prstDash val="solid"/>
            <a:round/>
            <a:headEnd type="none" w="med" len="med"/>
            <a:tailEnd type="none" w="med" len="med"/>
          </a:ln>
        </p:spPr>
      </p:cxnSp>
      <p:cxnSp>
        <p:nvCxnSpPr>
          <p:cNvPr id="160" name="Google Shape;679;p34">
            <a:extLst>
              <a:ext uri="{FF2B5EF4-FFF2-40B4-BE49-F238E27FC236}">
                <a16:creationId xmlns:a16="http://schemas.microsoft.com/office/drawing/2014/main" id="{73F599E0-2CEB-4240-85CA-37F7E4CA3680}"/>
              </a:ext>
            </a:extLst>
          </p:cNvPr>
          <p:cNvCxnSpPr>
            <a:cxnSpLocks/>
          </p:cNvCxnSpPr>
          <p:nvPr/>
        </p:nvCxnSpPr>
        <p:spPr>
          <a:xfrm>
            <a:off x="10969523" y="5944869"/>
            <a:ext cx="190500" cy="0"/>
          </a:xfrm>
          <a:prstGeom prst="straightConnector1">
            <a:avLst/>
          </a:prstGeom>
          <a:noFill/>
          <a:ln w="1905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299339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EB63-2BD4-46EB-94DF-44325CBB2D5C}"/>
              </a:ext>
            </a:extLst>
          </p:cNvPr>
          <p:cNvSpPr>
            <a:spLocks noGrp="1"/>
          </p:cNvSpPr>
          <p:nvPr>
            <p:ph type="title"/>
          </p:nvPr>
        </p:nvSpPr>
        <p:spPr/>
        <p:txBody>
          <a:bodyPr/>
          <a:lstStyle/>
          <a:p>
            <a:r>
              <a:rPr lang="en-US" dirty="0"/>
              <a:t>Heap Memory Corruption – </a:t>
            </a:r>
            <a:r>
              <a:rPr lang="en-GB" dirty="0"/>
              <a:t>Other common software bugs</a:t>
            </a:r>
            <a:endParaRPr lang="en-US" dirty="0"/>
          </a:p>
        </p:txBody>
      </p:sp>
      <p:sp>
        <p:nvSpPr>
          <p:cNvPr id="3" name="Content Placeholder 2">
            <a:extLst>
              <a:ext uri="{FF2B5EF4-FFF2-40B4-BE49-F238E27FC236}">
                <a16:creationId xmlns:a16="http://schemas.microsoft.com/office/drawing/2014/main" id="{33A2E743-EF60-403B-ABE3-AC17FB1A134B}"/>
              </a:ext>
            </a:extLst>
          </p:cNvPr>
          <p:cNvSpPr>
            <a:spLocks noGrp="1"/>
          </p:cNvSpPr>
          <p:nvPr>
            <p:ph idx="1"/>
          </p:nvPr>
        </p:nvSpPr>
        <p:spPr>
          <a:xfrm>
            <a:off x="320039" y="1123116"/>
            <a:ext cx="11548747" cy="5211867"/>
          </a:xfrm>
        </p:spPr>
        <p:txBody>
          <a:bodyPr/>
          <a:lstStyle/>
          <a:p>
            <a:pPr marL="0" indent="0">
              <a:buNone/>
            </a:pPr>
            <a:r>
              <a:rPr lang="en-US" b="0" dirty="0"/>
              <a:t>There are other common software bugs associated with heap memory buffer manipulation:</a:t>
            </a:r>
          </a:p>
          <a:p>
            <a:pPr lvl="1"/>
            <a:r>
              <a:rPr lang="en-US" b="0" dirty="0"/>
              <a:t>Reading data for a heap memory buffer after the buffer has been freed (referred to as a “</a:t>
            </a:r>
            <a:r>
              <a:rPr lang="en-US" b="1" dirty="0"/>
              <a:t>Latent Read</a:t>
            </a:r>
            <a:r>
              <a:rPr lang="en-US" b="0" dirty="0"/>
              <a:t>”)</a:t>
            </a:r>
          </a:p>
          <a:p>
            <a:pPr lvl="1"/>
            <a:r>
              <a:rPr lang="en-US" b="0" dirty="0"/>
              <a:t>Writing into a heap memory buffer after the buffer has been freed (referred to as a “</a:t>
            </a:r>
            <a:r>
              <a:rPr lang="en-US" b="1" dirty="0"/>
              <a:t>Latent Write</a:t>
            </a:r>
            <a:r>
              <a:rPr lang="en-US" b="0" dirty="0"/>
              <a:t>”)</a:t>
            </a:r>
          </a:p>
          <a:p>
            <a:pPr lvl="1"/>
            <a:r>
              <a:rPr lang="en-US" b="0" dirty="0"/>
              <a:t>Freeing the same heap memory buffer more than once (referred to as “</a:t>
            </a:r>
            <a:r>
              <a:rPr lang="en-US" b="1" dirty="0"/>
              <a:t>Double Free</a:t>
            </a:r>
            <a:r>
              <a:rPr lang="en-US" b="0" dirty="0"/>
              <a:t>”)</a:t>
            </a:r>
          </a:p>
          <a:p>
            <a:pPr marL="457200" lvl="1" indent="0">
              <a:buNone/>
            </a:pPr>
            <a:endParaRPr lang="en-US" dirty="0"/>
          </a:p>
          <a:p>
            <a:pPr marL="0" indent="0">
              <a:buNone/>
            </a:pPr>
            <a:r>
              <a:rPr lang="en-US" dirty="0"/>
              <a:t>It can also be very challenging to find the root cause of the memory corruption resulting from these types of errors.</a:t>
            </a:r>
          </a:p>
          <a:p>
            <a:pPr marL="0" indent="0">
              <a:buNone/>
            </a:pPr>
            <a:endParaRPr lang="en-US" dirty="0"/>
          </a:p>
          <a:p>
            <a:pPr marL="0" indent="0">
              <a:buNone/>
            </a:pPr>
            <a:r>
              <a:rPr lang="en-US" b="0" dirty="0"/>
              <a:t>For example a latent access could be the result of a very subtle software bug due to the code running in a Symmetric multiprocessing (SMP) execution environment.</a:t>
            </a:r>
          </a:p>
          <a:p>
            <a:pPr marL="0" indent="0">
              <a:buNone/>
            </a:pPr>
            <a:endParaRPr lang="en-US" dirty="0"/>
          </a:p>
          <a:p>
            <a:pPr marL="0" indent="0">
              <a:buNone/>
            </a:pPr>
            <a:endParaRPr lang="en-US" b="0" dirty="0"/>
          </a:p>
          <a:p>
            <a:endParaRPr lang="en-US" b="0" dirty="0"/>
          </a:p>
        </p:txBody>
      </p:sp>
    </p:spTree>
    <p:extLst>
      <p:ext uri="{BB962C8B-B14F-4D97-AF65-F5344CB8AC3E}">
        <p14:creationId xmlns:p14="http://schemas.microsoft.com/office/powerpoint/2010/main" val="29320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EB63-2BD4-46EB-94DF-44325CBB2D5C}"/>
              </a:ext>
            </a:extLst>
          </p:cNvPr>
          <p:cNvSpPr>
            <a:spLocks noGrp="1"/>
          </p:cNvSpPr>
          <p:nvPr>
            <p:ph type="title"/>
          </p:nvPr>
        </p:nvSpPr>
        <p:spPr>
          <a:xfrm>
            <a:off x="320039" y="274638"/>
            <a:ext cx="11558016" cy="850392"/>
          </a:xfrm>
        </p:spPr>
        <p:txBody>
          <a:bodyPr/>
          <a:lstStyle/>
          <a:p>
            <a:r>
              <a:rPr lang="en-US" dirty="0"/>
              <a:t>Real Time Embedded System Memory Corruption Detection Tool Strategy</a:t>
            </a:r>
          </a:p>
        </p:txBody>
      </p:sp>
      <p:sp>
        <p:nvSpPr>
          <p:cNvPr id="3" name="Content Placeholder 2">
            <a:extLst>
              <a:ext uri="{FF2B5EF4-FFF2-40B4-BE49-F238E27FC236}">
                <a16:creationId xmlns:a16="http://schemas.microsoft.com/office/drawing/2014/main" id="{33A2E743-EF60-403B-ABE3-AC17FB1A134B}"/>
              </a:ext>
            </a:extLst>
          </p:cNvPr>
          <p:cNvSpPr>
            <a:spLocks noGrp="1"/>
          </p:cNvSpPr>
          <p:nvPr>
            <p:ph idx="1"/>
          </p:nvPr>
        </p:nvSpPr>
        <p:spPr>
          <a:xfrm>
            <a:off x="320038" y="1252728"/>
            <a:ext cx="11558016" cy="4658974"/>
          </a:xfrm>
        </p:spPr>
        <p:txBody>
          <a:bodyPr/>
          <a:lstStyle/>
          <a:p>
            <a:r>
              <a:rPr lang="en-US" dirty="0"/>
              <a:t>Real Time Embedded Systems often have limited compute and limited memory.</a:t>
            </a:r>
          </a:p>
          <a:p>
            <a:r>
              <a:rPr lang="en-US" b="0" dirty="0"/>
              <a:t>Due to cost targets these constraints will always be a significant factor.</a:t>
            </a:r>
          </a:p>
          <a:p>
            <a:r>
              <a:rPr lang="en-US" b="0" dirty="0"/>
              <a:t>It would be awesome if there was one tool for finding memory corruptions. The reality is that in Real Time Embedded System this likely will not be the case. Different tools are required to adequately attack memory corruptions.</a:t>
            </a:r>
          </a:p>
          <a:p>
            <a:r>
              <a:rPr lang="en-US" dirty="0"/>
              <a:t>A tool strategy is required to effectively manage the memory corruptions which will be introduced by the teams of software designers assigned to maintain and evolve the large, complex Real Time Embedded software systems written in C and C++</a:t>
            </a:r>
            <a:endParaRPr lang="en-US" b="0" dirty="0"/>
          </a:p>
          <a:p>
            <a:r>
              <a:rPr lang="en-US" b="0" dirty="0"/>
              <a:t>This part of the presentation will communicate a tool strategy to effectively manage memory corruptions for a Real Time Embedded System</a:t>
            </a:r>
          </a:p>
          <a:p>
            <a:r>
              <a:rPr lang="en-US" dirty="0"/>
              <a:t>The strategy involves leveraging a number of tools</a:t>
            </a:r>
          </a:p>
          <a:p>
            <a:r>
              <a:rPr lang="en-US" b="0" dirty="0"/>
              <a:t>Each tool has its benefits which contribute to the overall strategy </a:t>
            </a:r>
          </a:p>
          <a:p>
            <a:pPr marL="0" indent="0">
              <a:buNone/>
            </a:pPr>
            <a:endParaRPr lang="en-US" b="0" dirty="0"/>
          </a:p>
          <a:p>
            <a:r>
              <a:rPr lang="en-US" dirty="0"/>
              <a:t>The tool strategy here is applicable for Linux, VxWorks and other operating systems.</a:t>
            </a:r>
          </a:p>
          <a:p>
            <a:endParaRPr lang="en-US" b="0" dirty="0"/>
          </a:p>
        </p:txBody>
      </p:sp>
    </p:spTree>
    <p:extLst>
      <p:ext uri="{BB962C8B-B14F-4D97-AF65-F5344CB8AC3E}">
        <p14:creationId xmlns:p14="http://schemas.microsoft.com/office/powerpoint/2010/main" val="299994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C97498-7AB7-4EBD-A0DB-39C5D942D4F8}"/>
              </a:ext>
            </a:extLst>
          </p:cNvPr>
          <p:cNvPicPr>
            <a:picLocks noChangeAspect="1"/>
          </p:cNvPicPr>
          <p:nvPr/>
        </p:nvPicPr>
        <p:blipFill>
          <a:blip r:embed="rId2"/>
          <a:stretch>
            <a:fillRect/>
          </a:stretch>
        </p:blipFill>
        <p:spPr>
          <a:xfrm>
            <a:off x="10664456" y="53467"/>
            <a:ext cx="1435025" cy="1435025"/>
          </a:xfrm>
          <a:prstGeom prst="rect">
            <a:avLst/>
          </a:prstGeom>
        </p:spPr>
      </p:pic>
      <p:sp>
        <p:nvSpPr>
          <p:cNvPr id="2" name="Title 1">
            <a:extLst>
              <a:ext uri="{FF2B5EF4-FFF2-40B4-BE49-F238E27FC236}">
                <a16:creationId xmlns:a16="http://schemas.microsoft.com/office/drawing/2014/main" id="{F2A5EB63-2BD4-46EB-94DF-44325CBB2D5C}"/>
              </a:ext>
            </a:extLst>
          </p:cNvPr>
          <p:cNvSpPr>
            <a:spLocks noGrp="1"/>
          </p:cNvSpPr>
          <p:nvPr>
            <p:ph type="title"/>
          </p:nvPr>
        </p:nvSpPr>
        <p:spPr/>
        <p:txBody>
          <a:bodyPr/>
          <a:lstStyle/>
          <a:p>
            <a:pPr fontAlgn="ctr"/>
            <a:r>
              <a:rPr lang="en-US" dirty="0">
                <a:solidFill>
                  <a:srgbClr val="000000"/>
                </a:solidFill>
                <a:latin typeface="Calibri"/>
              </a:rPr>
              <a:t>Static Analysis Tools</a:t>
            </a:r>
          </a:p>
        </p:txBody>
      </p:sp>
      <p:sp>
        <p:nvSpPr>
          <p:cNvPr id="3" name="Content Placeholder 2">
            <a:extLst>
              <a:ext uri="{FF2B5EF4-FFF2-40B4-BE49-F238E27FC236}">
                <a16:creationId xmlns:a16="http://schemas.microsoft.com/office/drawing/2014/main" id="{33A2E743-EF60-403B-ABE3-AC17FB1A134B}"/>
              </a:ext>
            </a:extLst>
          </p:cNvPr>
          <p:cNvSpPr>
            <a:spLocks noGrp="1"/>
          </p:cNvSpPr>
          <p:nvPr>
            <p:ph idx="1"/>
          </p:nvPr>
        </p:nvSpPr>
        <p:spPr>
          <a:xfrm>
            <a:off x="320038" y="877079"/>
            <a:ext cx="11558016" cy="5598149"/>
          </a:xfrm>
        </p:spPr>
        <p:txBody>
          <a:bodyPr/>
          <a:lstStyle/>
          <a:p>
            <a:pPr marL="0" indent="0">
              <a:buNone/>
            </a:pPr>
            <a:r>
              <a:rPr lang="en-US" b="0" dirty="0"/>
              <a:t>Tool Description</a:t>
            </a:r>
          </a:p>
          <a:p>
            <a:pPr lvl="1"/>
            <a:r>
              <a:rPr lang="en-US" dirty="0">
                <a:solidFill>
                  <a:srgbClr val="000000"/>
                </a:solidFill>
                <a:latin typeface="Calibri"/>
              </a:rPr>
              <a:t>Static program analysis is the analysis of computer software that is performed without actually executing programs</a:t>
            </a:r>
            <a:endParaRPr lang="en-US" b="0" dirty="0">
              <a:solidFill>
                <a:srgbClr val="000000"/>
              </a:solidFill>
              <a:latin typeface="Calibri"/>
            </a:endParaRPr>
          </a:p>
          <a:p>
            <a:pPr lvl="1"/>
            <a:r>
              <a:rPr lang="en-US" dirty="0">
                <a:solidFill>
                  <a:srgbClr val="000000"/>
                </a:solidFill>
                <a:latin typeface="Calibri"/>
              </a:rPr>
              <a:t>There are many, many static analysis tools: </a:t>
            </a:r>
            <a:r>
              <a:rPr lang="en-US" dirty="0">
                <a:solidFill>
                  <a:srgbClr val="000000"/>
                </a:solidFill>
                <a:latin typeface="Calibri"/>
                <a:hlinkClick r:id="rId3"/>
              </a:rPr>
              <a:t>https://en.wikipedia.org/wiki/List_of_tools_for_static_code_analysis</a:t>
            </a:r>
            <a:endParaRPr lang="en-US" dirty="0">
              <a:solidFill>
                <a:srgbClr val="000000"/>
              </a:solidFill>
              <a:latin typeface="Calibri"/>
            </a:endParaRPr>
          </a:p>
          <a:p>
            <a:pPr lvl="1"/>
            <a:r>
              <a:rPr lang="en-US" b="0" dirty="0">
                <a:solidFill>
                  <a:srgbClr val="000000"/>
                </a:solidFill>
                <a:latin typeface="Calibri"/>
              </a:rPr>
              <a:t>There are commercial tools available such as : </a:t>
            </a:r>
            <a:r>
              <a:rPr lang="en-US" dirty="0" err="1">
                <a:hlinkClick r:id="rId4" tooltip="Coverity"/>
              </a:rPr>
              <a:t>Coverity</a:t>
            </a:r>
            <a:r>
              <a:rPr lang="en-US" dirty="0"/>
              <a:t> </a:t>
            </a:r>
          </a:p>
          <a:p>
            <a:pPr lvl="1"/>
            <a:r>
              <a:rPr lang="en-US" b="0" dirty="0">
                <a:solidFill>
                  <a:srgbClr val="000000"/>
                </a:solidFill>
                <a:latin typeface="Calibri"/>
              </a:rPr>
              <a:t>There are open source tools available such as</a:t>
            </a:r>
            <a:r>
              <a:rPr lang="en-US" dirty="0"/>
              <a:t> : </a:t>
            </a:r>
            <a:r>
              <a:rPr lang="en-US" dirty="0">
                <a:hlinkClick r:id="rId5" tooltip="Clang"/>
              </a:rPr>
              <a:t>Clang</a:t>
            </a:r>
            <a:endParaRPr lang="en-US" dirty="0"/>
          </a:p>
          <a:p>
            <a:pPr lvl="1"/>
            <a:r>
              <a:rPr lang="en-US" b="0" dirty="0">
                <a:solidFill>
                  <a:srgbClr val="000000"/>
                </a:solidFill>
                <a:latin typeface="Calibri"/>
              </a:rPr>
              <a:t>There has been significant advancem</a:t>
            </a:r>
            <a:r>
              <a:rPr lang="en-US" dirty="0">
                <a:solidFill>
                  <a:srgbClr val="000000"/>
                </a:solidFill>
                <a:latin typeface="Calibri"/>
              </a:rPr>
              <a:t>ents in Static Analysis tools in recent years. These tools now analyze many scenarios and can detect some errors which would traditionally be considered dynamic issues.</a:t>
            </a:r>
            <a:endParaRPr lang="en-US" b="0" dirty="0"/>
          </a:p>
          <a:p>
            <a:pPr marL="0" indent="0">
              <a:buNone/>
            </a:pPr>
            <a:r>
              <a:rPr lang="en-US" b="0" dirty="0"/>
              <a:t>Tool's Value</a:t>
            </a:r>
          </a:p>
          <a:p>
            <a:pPr lvl="1"/>
            <a:r>
              <a:rPr lang="en-US" dirty="0">
                <a:solidFill>
                  <a:srgbClr val="000000"/>
                </a:solidFill>
                <a:latin typeface="Calibri"/>
              </a:rPr>
              <a:t>Tool highlights memory violations</a:t>
            </a:r>
          </a:p>
          <a:p>
            <a:pPr lvl="1"/>
            <a:r>
              <a:rPr lang="en-US" dirty="0">
                <a:solidFill>
                  <a:srgbClr val="000000"/>
                </a:solidFill>
                <a:latin typeface="Calibri"/>
              </a:rPr>
              <a:t>To detect the memory violation the code path with the bug </a:t>
            </a:r>
            <a:r>
              <a:rPr lang="en-US" b="1" dirty="0">
                <a:solidFill>
                  <a:srgbClr val="000000"/>
                </a:solidFill>
                <a:latin typeface="Calibri"/>
              </a:rPr>
              <a:t>does not </a:t>
            </a:r>
            <a:r>
              <a:rPr lang="en-US" dirty="0">
                <a:solidFill>
                  <a:srgbClr val="000000"/>
                </a:solidFill>
                <a:latin typeface="Calibri"/>
              </a:rPr>
              <a:t>need to be executed  </a:t>
            </a:r>
            <a:endParaRPr lang="en-US" b="0" dirty="0"/>
          </a:p>
          <a:p>
            <a:pPr marL="0" indent="0">
              <a:buNone/>
            </a:pPr>
            <a:r>
              <a:rPr lang="en-US" b="0" dirty="0"/>
              <a:t>Tool's Shortcomings</a:t>
            </a:r>
          </a:p>
          <a:p>
            <a:pPr lvl="1" fontAlgn="t"/>
            <a:r>
              <a:rPr lang="en-US" dirty="0">
                <a:solidFill>
                  <a:srgbClr val="000000"/>
                </a:solidFill>
                <a:latin typeface="Calibri"/>
              </a:rPr>
              <a:t>Limited ability to detect dynamic memory violations</a:t>
            </a:r>
          </a:p>
          <a:p>
            <a:pPr lvl="1" fontAlgn="t"/>
            <a:r>
              <a:rPr lang="en-US" dirty="0">
                <a:solidFill>
                  <a:srgbClr val="000000"/>
                </a:solidFill>
                <a:latin typeface="Calibri"/>
              </a:rPr>
              <a:t>Design teams may not be resourced to address the large number of issues reported by static analysis tools</a:t>
            </a:r>
          </a:p>
          <a:p>
            <a:pPr lvl="1" fontAlgn="t"/>
            <a:r>
              <a:rPr lang="en-US" dirty="0">
                <a:solidFill>
                  <a:srgbClr val="000000"/>
                </a:solidFill>
                <a:latin typeface="Calibri"/>
              </a:rPr>
              <a:t>Errors, warnings are reported with severity level. No context if the issue is in main execution path or some obscure (never hit) error path</a:t>
            </a:r>
          </a:p>
          <a:p>
            <a:pPr marL="0" indent="0" fontAlgn="t">
              <a:buNone/>
            </a:pPr>
            <a:r>
              <a:rPr lang="en-US" dirty="0">
                <a:solidFill>
                  <a:srgbClr val="000000"/>
                </a:solidFill>
                <a:latin typeface="Calibri"/>
              </a:rPr>
              <a:t>Key message:  Invest in Static Analysis. It is the most cost effective technique for finding and resolving</a:t>
            </a:r>
          </a:p>
          <a:p>
            <a:pPr marL="0" indent="0" fontAlgn="t">
              <a:buNone/>
            </a:pPr>
            <a:r>
              <a:rPr lang="en-US" dirty="0">
                <a:solidFill>
                  <a:srgbClr val="000000"/>
                </a:solidFill>
                <a:latin typeface="Calibri"/>
              </a:rPr>
              <a:t>memory corruption bugs. However, it has limited ability to detect dynamic memory violations.</a:t>
            </a:r>
          </a:p>
          <a:p>
            <a:pPr marL="0" indent="0" fontAlgn="t">
              <a:buNone/>
            </a:pPr>
            <a:endParaRPr lang="en-US" dirty="0">
              <a:solidFill>
                <a:srgbClr val="000000"/>
              </a:solidFill>
              <a:latin typeface="Calibri"/>
            </a:endParaRPr>
          </a:p>
          <a:p>
            <a:endParaRPr lang="en-US" b="0" dirty="0"/>
          </a:p>
          <a:p>
            <a:endParaRPr lang="en-US" b="0" dirty="0"/>
          </a:p>
          <a:p>
            <a:endParaRPr lang="en-US" b="0" dirty="0"/>
          </a:p>
          <a:p>
            <a:endParaRPr lang="en-US" b="0" dirty="0"/>
          </a:p>
          <a:p>
            <a:endParaRPr lang="en-US" b="0" dirty="0"/>
          </a:p>
          <a:p>
            <a:endParaRPr lang="en-US" b="0" dirty="0"/>
          </a:p>
          <a:p>
            <a:endParaRPr lang="en-US" b="0" dirty="0"/>
          </a:p>
        </p:txBody>
      </p:sp>
      <p:sp>
        <p:nvSpPr>
          <p:cNvPr id="6" name="TextBox 5">
            <a:extLst>
              <a:ext uri="{FF2B5EF4-FFF2-40B4-BE49-F238E27FC236}">
                <a16:creationId xmlns:a16="http://schemas.microsoft.com/office/drawing/2014/main" id="{2AAF3418-6255-44E3-8ED0-7042AEE09920}"/>
              </a:ext>
            </a:extLst>
          </p:cNvPr>
          <p:cNvSpPr txBox="1"/>
          <p:nvPr/>
        </p:nvSpPr>
        <p:spPr>
          <a:xfrm>
            <a:off x="7213601" y="432425"/>
            <a:ext cx="3229430" cy="215444"/>
          </a:xfrm>
          <a:prstGeom prst="rect">
            <a:avLst/>
          </a:prstGeom>
          <a:noFill/>
        </p:spPr>
        <p:txBody>
          <a:bodyPr wrap="square" rtlCol="0">
            <a:spAutoFit/>
          </a:bodyPr>
          <a:lstStyle/>
          <a:p>
            <a:r>
              <a:rPr lang="en-US" sz="800" dirty="0"/>
              <a:t>Logo from: https://commons.wikimedia.org/wiki/File:DragonFull.png </a:t>
            </a:r>
          </a:p>
        </p:txBody>
      </p:sp>
    </p:spTree>
    <p:extLst>
      <p:ext uri="{BB962C8B-B14F-4D97-AF65-F5344CB8AC3E}">
        <p14:creationId xmlns:p14="http://schemas.microsoft.com/office/powerpoint/2010/main" val="5248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ena Template (Light)">
  <a:themeElements>
    <a:clrScheme name="Ciena 2016 Light">
      <a:dk1>
        <a:srgbClr val="000000"/>
      </a:dk1>
      <a:lt1>
        <a:srgbClr val="FFFFFF"/>
      </a:lt1>
      <a:dk2>
        <a:srgbClr val="343642"/>
      </a:dk2>
      <a:lt2>
        <a:srgbClr val="CED0D2"/>
      </a:lt2>
      <a:accent1>
        <a:srgbClr val="C71C2C"/>
      </a:accent1>
      <a:accent2>
        <a:srgbClr val="F58025"/>
      </a:accent2>
      <a:accent3>
        <a:srgbClr val="E7A40F"/>
      </a:accent3>
      <a:accent4>
        <a:srgbClr val="800A68"/>
      </a:accent4>
      <a:accent5>
        <a:srgbClr val="284EC4"/>
      </a:accent5>
      <a:accent6>
        <a:srgbClr val="00AE86"/>
      </a:accent6>
      <a:hlink>
        <a:srgbClr val="C71C2C"/>
      </a:hlink>
      <a:folHlink>
        <a:srgbClr val="34364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Ciena Template (Light)">
  <a:themeElements>
    <a:clrScheme name="Ciena 2016 Light">
      <a:dk1>
        <a:srgbClr val="000000"/>
      </a:dk1>
      <a:lt1>
        <a:srgbClr val="FFFFFF"/>
      </a:lt1>
      <a:dk2>
        <a:srgbClr val="343642"/>
      </a:dk2>
      <a:lt2>
        <a:srgbClr val="CED0D2"/>
      </a:lt2>
      <a:accent1>
        <a:srgbClr val="C71C2C"/>
      </a:accent1>
      <a:accent2>
        <a:srgbClr val="F58025"/>
      </a:accent2>
      <a:accent3>
        <a:srgbClr val="E7A40F"/>
      </a:accent3>
      <a:accent4>
        <a:srgbClr val="800A68"/>
      </a:accent4>
      <a:accent5>
        <a:srgbClr val="284EC4"/>
      </a:accent5>
      <a:accent6>
        <a:srgbClr val="00AE86"/>
      </a:accent6>
      <a:hlink>
        <a:srgbClr val="C71C2C"/>
      </a:hlink>
      <a:folHlink>
        <a:srgbClr val="34364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Reference" ma:contentTypeID="0x01010013641EE9E9C8874B91DAC3FED085C7E404003811CD1C39D3E04687F850595CFB80ED" ma:contentTypeVersion="52" ma:contentTypeDescription="" ma:contentTypeScope="" ma:versionID="f7f046acb0ea13f19609e97e52538394">
  <xsd:schema xmlns:xsd="http://www.w3.org/2001/XMLSchema" xmlns:xs="http://www.w3.org/2001/XMLSchema" xmlns:p="http://schemas.microsoft.com/office/2006/metadata/properties" xmlns:ns2="http://schemas.microsoft.com/sharepoint.v3" xmlns:ns3="d074f48e-f360-455a-845f-b4bdec4a4f2a" targetNamespace="http://schemas.microsoft.com/office/2006/metadata/properties" ma:root="true" ma:fieldsID="f9fb779e4bcacd2e585de739a0b79048" ns2:_="" ns3:_="">
    <xsd:import namespace="http://schemas.microsoft.com/sharepoint.v3"/>
    <xsd:import namespace="d074f48e-f360-455a-845f-b4bdec4a4f2a"/>
    <xsd:element name="properties">
      <xsd:complexType>
        <xsd:sequence>
          <xsd:element name="documentManagement">
            <xsd:complexType>
              <xsd:all>
                <xsd:element ref="ns2:CategoryDescription" minOccurs="0"/>
                <xsd:element ref="ns3:TaxCatchAll" minOccurs="0"/>
                <xsd:element ref="ns3:fbe36335f4b84345bac063fb20d54e0a" minOccurs="0"/>
                <xsd:element ref="ns3:g2e2a4c56ab24aa09698ab6705408da5" minOccurs="0"/>
                <xsd:element ref="ns3:d5dbe4f83fe64b3f945273a783281dd2" minOccurs="0"/>
                <xsd:element ref="ns3:ne11b7f6f7ae48c4bac95dda1f95f3a3" minOccurs="0"/>
                <xsd:element ref="ns3:accf37a4905a46c3865951899928f950" minOccurs="0"/>
                <xsd:element ref="ns3:f133857b06424eb49197b89bfe12f825"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2" nillable="true" ma:displayName="Description" ma:internalName="Category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74f48e-f360-455a-845f-b4bdec4a4f2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4e9b931-3f49-4035-8946-0ee16efc3671}" ma:internalName="TaxCatchAll" ma:showField="CatchAllData" ma:web="5141445a-b804-4c91-afa3-6e18cf4b16fd">
      <xsd:complexType>
        <xsd:complexContent>
          <xsd:extension base="dms:MultiChoiceLookup">
            <xsd:sequence>
              <xsd:element name="Value" type="dms:Lookup" maxOccurs="unbounded" minOccurs="0" nillable="true"/>
            </xsd:sequence>
          </xsd:extension>
        </xsd:complexContent>
      </xsd:complexType>
    </xsd:element>
    <xsd:element name="fbe36335f4b84345bac063fb20d54e0a" ma:index="17" nillable="true" ma:taxonomy="true" ma:internalName="fbe36335f4b84345bac063fb20d54e0a" ma:taxonomyFieldName="Dept" ma:displayName="Department(s)" ma:default="" ma:fieldId="{fbe36335-f4b8-4345-bac0-63fb20d54e0a}" ma:taxonomyMulti="true" ma:sspId="cf33bcbd-07f0-4e60-9703-9185c97e2d54" ma:termSetId="d43397c3-ef3a-47e4-9680-a731183a6566" ma:anchorId="00000000-0000-0000-0000-000000000000" ma:open="false" ma:isKeyword="false">
      <xsd:complexType>
        <xsd:sequence>
          <xsd:element ref="pc:Terms" minOccurs="0" maxOccurs="1"/>
        </xsd:sequence>
      </xsd:complexType>
    </xsd:element>
    <xsd:element name="g2e2a4c56ab24aa09698ab6705408da5" ma:index="18" nillable="true" ma:taxonomy="true" ma:internalName="g2e2a4c56ab24aa09698ab6705408da5" ma:taxonomyFieldName="Office_x0020_Location" ma:displayName="Location(s)" ma:default="" ma:fieldId="{02e2a4c5-6ab2-4aa0-9698-ab6705408da5}" ma:taxonomyMulti="true" ma:sspId="cf33bcbd-07f0-4e60-9703-9185c97e2d54" ma:termSetId="c628b79a-be1b-4631-bf07-8cf3cb363954" ma:anchorId="00000000-0000-0000-0000-000000000000" ma:open="false" ma:isKeyword="false">
      <xsd:complexType>
        <xsd:sequence>
          <xsd:element ref="pc:Terms" minOccurs="0" maxOccurs="1"/>
        </xsd:sequence>
      </xsd:complexType>
    </xsd:element>
    <xsd:element name="d5dbe4f83fe64b3f945273a783281dd2" ma:index="19" nillable="true" ma:taxonomy="true" ma:internalName="d5dbe4f83fe64b3f945273a783281dd2" ma:taxonomyFieldName="Ciena_x0020_Category" ma:displayName="Ciena Category" ma:default="" ma:fieldId="{d5dbe4f8-3fe6-4b3f-9452-73a783281dd2}" ma:taxonomyMulti="true" ma:sspId="cf33bcbd-07f0-4e60-9703-9185c97e2d54" ma:termSetId="048cc8de-da1a-4c69-9c84-1aab7d75056b" ma:anchorId="00000000-0000-0000-0000-000000000000" ma:open="false" ma:isKeyword="false">
      <xsd:complexType>
        <xsd:sequence>
          <xsd:element ref="pc:Terms" minOccurs="0" maxOccurs="1"/>
        </xsd:sequence>
      </xsd:complexType>
    </xsd:element>
    <xsd:element name="ne11b7f6f7ae48c4bac95dda1f95f3a3" ma:index="20" nillable="true" ma:taxonomy="true" ma:internalName="ne11b7f6f7ae48c4bac95dda1f95f3a3" ma:taxonomyFieldName="Ciena_x0020_Language" ma:displayName="Document Language" ma:default="1;#English (US)|0836cba8-9aee-48f4-a2a8-dcd9371a478e" ma:fieldId="{7e11b7f6-f7ae-48c4-bac9-5dda1f95f3a3}" ma:sspId="cf33bcbd-07f0-4e60-9703-9185c97e2d54" ma:termSetId="a7f4db07-8030-433f-936f-1976b2969fd7" ma:anchorId="00000000-0000-0000-0000-000000000000" ma:open="false" ma:isKeyword="false">
      <xsd:complexType>
        <xsd:sequence>
          <xsd:element ref="pc:Terms" minOccurs="0" maxOccurs="1"/>
        </xsd:sequence>
      </xsd:complexType>
    </xsd:element>
    <xsd:element name="accf37a4905a46c3865951899928f950" ma:index="21" nillable="true" ma:taxonomy="true" ma:internalName="accf37a4905a46c3865951899928f950" ma:taxonomyFieldName="Security_x0020_Classification" ma:displayName="Security Classification" ma:default="2;#Internal|4c61804f-0363-4bca-a6f9-5f21948d175a" ma:fieldId="{accf37a4-905a-46c3-8659-51899928f950}" ma:sspId="cf33bcbd-07f0-4e60-9703-9185c97e2d54" ma:termSetId="37cfb9db-0960-4f75-98d0-f9f4e811659b" ma:anchorId="00000000-0000-0000-0000-000000000000" ma:open="false" ma:isKeyword="false">
      <xsd:complexType>
        <xsd:sequence>
          <xsd:element ref="pc:Terms" minOccurs="0" maxOccurs="1"/>
        </xsd:sequence>
      </xsd:complexType>
    </xsd:element>
    <xsd:element name="f133857b06424eb49197b89bfe12f825" ma:index="22" nillable="true" ma:taxonomy="true" ma:internalName="f133857b06424eb49197b89bfe12f825" ma:taxonomyFieldName="Company_x0028_s_x0029_" ma:displayName="Company(s)" ma:default="246;#Ciena|bbdf1c9c-497b-4a52-883f-169566d87962" ma:fieldId="{f133857b-0642-4eb4-9197-b89bfe12f825}" ma:taxonomyMulti="true" ma:sspId="cf33bcbd-07f0-4e60-9703-9185c97e2d54" ma:termSetId="e147c383-26a2-45d5-83ef-4feeeb2435fb" ma:anchorId="00000000-0000-0000-0000-000000000000" ma:open="false" ma:isKeyword="false">
      <xsd:complexType>
        <xsd:sequence>
          <xsd:element ref="pc:Terms" minOccurs="0" maxOccurs="1"/>
        </xsd:sequence>
      </xsd:complexType>
    </xsd:element>
    <xsd:element name="TaxCatchAllLabel" ma:index="23" nillable="true" ma:displayName="Taxonomy Catch All Column1" ma:hidden="true" ma:list="{24e9b931-3f49-4035-8946-0ee16efc3671}" ma:internalName="TaxCatchAllLabel" ma:readOnly="true" ma:showField="CatchAllDataLabel" ma:web="5141445a-b804-4c91-afa3-6e18cf4b16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ma:index="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cf33bcbd-07f0-4e60-9703-9185c97e2d54" ContentTypeId="0x01010013641EE9E9C8874B91DAC3FED085C7E404" PreviousValue="false"/>
</file>

<file path=customXml/item4.xml><?xml version="1.0" encoding="utf-8"?>
<p:properties xmlns:p="http://schemas.microsoft.com/office/2006/metadata/properties" xmlns:xsi="http://www.w3.org/2001/XMLSchema-instance" xmlns:pc="http://schemas.microsoft.com/office/infopath/2007/PartnerControls">
  <documentManagement>
    <ne11b7f6f7ae48c4bac95dda1f95f3a3 xmlns="d074f48e-f360-455a-845f-b4bdec4a4f2a">
      <Terms xmlns="http://schemas.microsoft.com/office/infopath/2007/PartnerControls">
        <TermInfo xmlns="http://schemas.microsoft.com/office/infopath/2007/PartnerControls">
          <TermName xmlns="http://schemas.microsoft.com/office/infopath/2007/PartnerControls">English (US)</TermName>
          <TermId xmlns="http://schemas.microsoft.com/office/infopath/2007/PartnerControls">0836cba8-9aee-48f4-a2a8-dcd9371a478e</TermId>
        </TermInfo>
      </Terms>
    </ne11b7f6f7ae48c4bac95dda1f95f3a3>
    <CategoryDescription xmlns="http://schemas.microsoft.com/sharepoint.v3">&lt;div class="ExternalClass4DB15A1A14D943D7B8E6282549EAD558"&gt;&lt;p&gt;​New Branding PowerPoint Template.&lt;br&gt;&lt;/p&gt;&lt;/div&gt;</CategoryDescription>
    <TaxCatchAll xmlns="d074f48e-f360-455a-845f-b4bdec4a4f2a">
      <Value>246</Value>
      <Value>296</Value>
      <Value>380</Value>
      <Value>55</Value>
      <Value>2</Value>
      <Value>1</Value>
      <Value>425</Value>
    </TaxCatchAll>
    <g2e2a4c56ab24aa09698ab6705408da5 xmlns="d074f48e-f360-455a-845f-b4bdec4a4f2a">
      <Terms xmlns="http://schemas.microsoft.com/office/infopath/2007/PartnerControls"/>
    </g2e2a4c56ab24aa09698ab6705408da5>
    <d5dbe4f83fe64b3f945273a783281dd2 xmlns="d074f48e-f360-455a-845f-b4bdec4a4f2a">
      <Terms xmlns="http://schemas.microsoft.com/office/infopath/2007/PartnerControls">
        <TermInfo xmlns="http://schemas.microsoft.com/office/infopath/2007/PartnerControls">
          <TermName xmlns="http://schemas.microsoft.com/office/infopath/2007/PartnerControls">Branding</TermName>
          <TermId xmlns="http://schemas.microsoft.com/office/infopath/2007/PartnerControls">1b2add5f-0d5d-482c-b647-69a4e608943e</TermId>
        </TermInfo>
        <TermInfo xmlns="http://schemas.microsoft.com/office/infopath/2007/PartnerControls">
          <TermName xmlns="http://schemas.microsoft.com/office/infopath/2007/PartnerControls">Template</TermName>
          <TermId xmlns="http://schemas.microsoft.com/office/infopath/2007/PartnerControls">2e8bda84-7659-43f0-a29e-823fa95ef228</TermId>
        </TermInfo>
      </Terms>
    </d5dbe4f83fe64b3f945273a783281dd2>
    <fbe36335f4b84345bac063fb20d54e0a xmlns="d074f48e-f360-455a-845f-b4bdec4a4f2a">
      <Terms xmlns="http://schemas.microsoft.com/office/infopath/2007/PartnerControls">
        <TermInfo xmlns="http://schemas.microsoft.com/office/infopath/2007/PartnerControls">
          <TermName xmlns="http://schemas.microsoft.com/office/infopath/2007/PartnerControls">Marketing ＆ Communications</TermName>
          <TermId xmlns="http://schemas.microsoft.com/office/infopath/2007/PartnerControls">e16d9da3-7e76-4443-9c83-3624d61c2b79</TermId>
        </TermInfo>
      </Terms>
    </fbe36335f4b84345bac063fb20d54e0a>
    <accf37a4905a46c3865951899928f950 xmlns="d074f48e-f360-455a-845f-b4bdec4a4f2a">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4c61804f-0363-4bca-a6f9-5f21948d175a</TermId>
        </TermInfo>
      </Terms>
    </accf37a4905a46c3865951899928f950>
    <f133857b06424eb49197b89bfe12f825 xmlns="d074f48e-f360-455a-845f-b4bdec4a4f2a">
      <Terms xmlns="http://schemas.microsoft.com/office/infopath/2007/PartnerControls">
        <TermInfo xmlns="http://schemas.microsoft.com/office/infopath/2007/PartnerControls">
          <TermName xmlns="http://schemas.microsoft.com/office/infopath/2007/PartnerControls">Ciena</TermName>
          <TermId xmlns="http://schemas.microsoft.com/office/infopath/2007/PartnerControls">bbdf1c9c-497b-4a52-883f-169566d87962</TermId>
        </TermInfo>
      </Terms>
    </f133857b06424eb49197b89bfe12f825>
  </documentManagement>
</p:properties>
</file>

<file path=customXml/itemProps1.xml><?xml version="1.0" encoding="utf-8"?>
<ds:datastoreItem xmlns:ds="http://schemas.openxmlformats.org/officeDocument/2006/customXml" ds:itemID="{FB90940C-AD67-4560-949F-BC0E3AF4A6A7}">
  <ds:schemaRefs>
    <ds:schemaRef ds:uri="http://schemas.microsoft.com/sharepoint/v3/contenttype/forms"/>
  </ds:schemaRefs>
</ds:datastoreItem>
</file>

<file path=customXml/itemProps2.xml><?xml version="1.0" encoding="utf-8"?>
<ds:datastoreItem xmlns:ds="http://schemas.openxmlformats.org/officeDocument/2006/customXml" ds:itemID="{608EF701-CC2C-41B3-B2B8-980D888DE3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74f48e-f360-455a-845f-b4bdec4a4f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11C064-5B87-4029-9681-B972CF12BEBE}">
  <ds:schemaRefs>
    <ds:schemaRef ds:uri="Microsoft.SharePoint.Taxonomy.ContentTypeSync"/>
  </ds:schemaRefs>
</ds:datastoreItem>
</file>

<file path=customXml/itemProps4.xml><?xml version="1.0" encoding="utf-8"?>
<ds:datastoreItem xmlns:ds="http://schemas.openxmlformats.org/officeDocument/2006/customXml" ds:itemID="{1077307E-8269-45A9-A633-F2602A0A1240}">
  <ds:schemaRefs>
    <ds:schemaRef ds:uri="http://purl.org/dc/terms/"/>
    <ds:schemaRef ds:uri="http://www.w3.org/XML/1998/namespace"/>
    <ds:schemaRef ds:uri="http://schemas.microsoft.com/office/2006/documentManagement/types"/>
    <ds:schemaRef ds:uri="http://schemas.microsoft.com/office/infopath/2007/PartnerControls"/>
    <ds:schemaRef ds:uri="http://purl.org/dc/dcmitype/"/>
    <ds:schemaRef ds:uri="d074f48e-f360-455a-845f-b4bdec4a4f2a"/>
    <ds:schemaRef ds:uri="http://purl.org/dc/elements/1.1/"/>
    <ds:schemaRef ds:uri="http://schemas.openxmlformats.org/package/2006/metadata/core-propertie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2604</TotalTime>
  <Words>2940</Words>
  <Application>Microsoft Office PowerPoint</Application>
  <PresentationFormat>Custom</PresentationFormat>
  <Paragraphs>425</Paragraphs>
  <Slides>26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Courier New</vt:lpstr>
      <vt:lpstr>Ciena Template (Light)</vt:lpstr>
      <vt:lpstr>1_Ciena Template (Light)</vt:lpstr>
      <vt:lpstr>Memory Analysis Tools</vt:lpstr>
      <vt:lpstr>Memory Analysis Tools</vt:lpstr>
      <vt:lpstr>Memory Corruption Detection Tools</vt:lpstr>
      <vt:lpstr>C and C++ continue to be very popular programming languages</vt:lpstr>
      <vt:lpstr>Memory Corruption a reality in large, complex software systems written in C and C++</vt:lpstr>
      <vt:lpstr>Heap Memory Corruption - Accessing data beyond the end of buffer</vt:lpstr>
      <vt:lpstr>Heap Memory Corruption – Other common software bugs</vt:lpstr>
      <vt:lpstr>Real Time Embedded System Memory Corruption Detection Tool Strategy</vt:lpstr>
      <vt:lpstr>Static Analysis Tools</vt:lpstr>
      <vt:lpstr>Dynamic Memory Analysis Tools</vt:lpstr>
      <vt:lpstr>Dynamic Memory Analysis Tools Comparison</vt:lpstr>
      <vt:lpstr>Valgrind – Memcheck</vt:lpstr>
      <vt:lpstr>AddressSanitizer</vt:lpstr>
      <vt:lpstr>Data Watch</vt:lpstr>
      <vt:lpstr>PowerPoint Presentation</vt:lpstr>
      <vt:lpstr>Electric Fence </vt:lpstr>
      <vt:lpstr>4-Byte Heap Memory Guard Pattern </vt:lpstr>
      <vt:lpstr>Dynamic Memory Analysis Tools Strategy Summary</vt:lpstr>
      <vt:lpstr>Dynamic Memory Analysis Tools Strategy Summary - Gaps</vt:lpstr>
      <vt:lpstr>GDB Python Scripts</vt:lpstr>
      <vt:lpstr>PowerPoint Presentation</vt:lpstr>
      <vt:lpstr>Memory Leak Detection</vt:lpstr>
      <vt:lpstr>Heap Memory Leak Detection</vt:lpstr>
      <vt:lpstr>Memory Leak Detection - Memory Profiling Tools </vt:lpstr>
      <vt:lpstr>LeakSanitizer </vt:lpstr>
      <vt:lpstr>Memory Analysis Tools Acknowledgement:  Slide package reuses and builds on a number of diagrams from Marc St-Amand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Ciena Corporate PowerPoint Template</dc:title>
  <dc:subject/>
  <dc:creator>Alexander, Rayma</dc:creator>
  <cp:keywords/>
  <dc:description/>
  <cp:lastModifiedBy>Macdonald, Jim</cp:lastModifiedBy>
  <cp:revision>194</cp:revision>
  <dcterms:created xsi:type="dcterms:W3CDTF">2016-07-11T18:41:08Z</dcterms:created>
  <dcterms:modified xsi:type="dcterms:W3CDTF">2019-05-06T17:51:58Z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olution">
    <vt:lpwstr/>
  </property>
  <property fmtid="{D5CDD505-2E9C-101B-9397-08002B2CF9AE}" pid="3" name="l627930a8c7a4b988fc177e45e02f93d">
    <vt:lpwstr/>
  </property>
  <property fmtid="{D5CDD505-2E9C-101B-9397-08002B2CF9AE}" pid="4" name="Company(s)">
    <vt:lpwstr>246;#Ciena|bbdf1c9c-497b-4a52-883f-169566d87962</vt:lpwstr>
  </property>
  <property fmtid="{D5CDD505-2E9C-101B-9397-08002B2CF9AE}" pid="5" name="Product_x0020_Family">
    <vt:lpwstr/>
  </property>
  <property fmtid="{D5CDD505-2E9C-101B-9397-08002B2CF9AE}" pid="6" name="Agile_x0020_Document_x0020_Type">
    <vt:lpwstr/>
  </property>
  <property fmtid="{D5CDD505-2E9C-101B-9397-08002B2CF9AE}" pid="7" name="CienaProduct">
    <vt:lpwstr/>
  </property>
  <property fmtid="{D5CDD505-2E9C-101B-9397-08002B2CF9AE}" pid="8" name="ContentTypeId">
    <vt:lpwstr>0x01010013641EE9E9C8874B91DAC3FED085C7E404003811CD1C39D3E04687F850595CFB80ED</vt:lpwstr>
  </property>
  <property fmtid="{D5CDD505-2E9C-101B-9397-08002B2CF9AE}" pid="9" name="Market Segment">
    <vt:lpwstr/>
  </property>
  <property fmtid="{D5CDD505-2E9C-101B-9397-08002B2CF9AE}" pid="10" name="f2f33f7e853f48e78b3cbdd361ac0ca1">
    <vt:lpwstr/>
  </property>
  <property fmtid="{D5CDD505-2E9C-101B-9397-08002B2CF9AE}" pid="11" name="Office Location">
    <vt:lpwstr/>
  </property>
  <property fmtid="{D5CDD505-2E9C-101B-9397-08002B2CF9AE}" pid="12" name="Dept">
    <vt:lpwstr>55;#Marketing ＆ Communications|e16d9da3-7e76-4443-9c83-3624d61c2b79</vt:lpwstr>
  </property>
  <property fmtid="{D5CDD505-2E9C-101B-9397-08002B2CF9AE}" pid="13" name="System">
    <vt:lpwstr/>
  </property>
  <property fmtid="{D5CDD505-2E9C-101B-9397-08002B2CF9AE}" pid="14" name="Security Classification">
    <vt:lpwstr>2;#Internal|4c61804f-0363-4bca-a6f9-5f21948d175a</vt:lpwstr>
  </property>
  <property fmtid="{D5CDD505-2E9C-101B-9397-08002B2CF9AE}" pid="15" name="Ciena Category">
    <vt:lpwstr>296;#Branding|1b2add5f-0d5d-482c-b647-69a4e608943e;#380;#Template|2e8bda84-7659-43f0-a29e-823fa95ef228</vt:lpwstr>
  </property>
  <property fmtid="{D5CDD505-2E9C-101B-9397-08002B2CF9AE}" pid="16" name="Ciena Language">
    <vt:lpwstr>1;#English (US)|0836cba8-9aee-48f4-a2a8-dcd9371a478e</vt:lpwstr>
  </property>
  <property fmtid="{D5CDD505-2E9C-101B-9397-08002B2CF9AE}" pid="17" name="Agile Document Type">
    <vt:lpwstr/>
  </property>
  <property fmtid="{D5CDD505-2E9C-101B-9397-08002B2CF9AE}" pid="18" name="Product Family">
    <vt:lpwstr/>
  </property>
  <property fmtid="{D5CDD505-2E9C-101B-9397-08002B2CF9AE}" pid="19" name="e1b6964fd50e4b54b0340fd1d8cfc9d6">
    <vt:lpwstr>2017|10f30bd3-4f99-4c25-99c7-3dec41b8617b</vt:lpwstr>
  </property>
</Properties>
</file>